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5"/>
  </p:notesMasterIdLst>
  <p:sldIdLst>
    <p:sldId id="256" r:id="rId3"/>
    <p:sldId id="257" r:id="rId4"/>
    <p:sldId id="258" r:id="rId5"/>
    <p:sldId id="307" r:id="rId6"/>
    <p:sldId id="315" r:id="rId7"/>
    <p:sldId id="261" r:id="rId8"/>
    <p:sldId id="316" r:id="rId9"/>
    <p:sldId id="342" r:id="rId10"/>
    <p:sldId id="343" r:id="rId11"/>
    <p:sldId id="345" r:id="rId12"/>
    <p:sldId id="317" r:id="rId13"/>
    <p:sldId id="3769" r:id="rId14"/>
    <p:sldId id="318" r:id="rId15"/>
    <p:sldId id="319" r:id="rId16"/>
    <p:sldId id="3770" r:id="rId17"/>
    <p:sldId id="320" r:id="rId18"/>
    <p:sldId id="321" r:id="rId19"/>
    <p:sldId id="3771" r:id="rId20"/>
    <p:sldId id="3772" r:id="rId21"/>
    <p:sldId id="323" r:id="rId22"/>
    <p:sldId id="322" r:id="rId23"/>
    <p:sldId id="325" r:id="rId24"/>
    <p:sldId id="326" r:id="rId25"/>
    <p:sldId id="3774" r:id="rId26"/>
    <p:sldId id="3773" r:id="rId27"/>
    <p:sldId id="324" r:id="rId28"/>
    <p:sldId id="328" r:id="rId29"/>
    <p:sldId id="3776" r:id="rId30"/>
    <p:sldId id="3777" r:id="rId31"/>
    <p:sldId id="3775" r:id="rId32"/>
    <p:sldId id="331" r:id="rId33"/>
    <p:sldId id="332" r:id="rId34"/>
    <p:sldId id="333" r:id="rId35"/>
    <p:sldId id="335" r:id="rId36"/>
    <p:sldId id="346" r:id="rId37"/>
    <p:sldId id="337" r:id="rId38"/>
    <p:sldId id="341" r:id="rId39"/>
    <p:sldId id="334" r:id="rId40"/>
    <p:sldId id="338" r:id="rId41"/>
    <p:sldId id="339" r:id="rId42"/>
    <p:sldId id="278" r:id="rId43"/>
    <p:sldId id="3765"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ECDC4"/>
    <a:srgbClr val="7FA650"/>
    <a:srgbClr val="EDF2F7"/>
    <a:srgbClr val="FFF8ED"/>
    <a:srgbClr val="FFF3E0"/>
    <a:srgbClr val="F8F9FA"/>
    <a:srgbClr val="E67474"/>
    <a:srgbClr val="106E7C"/>
    <a:srgbClr val="8C1E3D"/>
    <a:srgbClr val="FDF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01"/>
    <p:restoredTop sz="96327"/>
  </p:normalViewPr>
  <p:slideViewPr>
    <p:cSldViewPr snapToGrid="0">
      <p:cViewPr varScale="1">
        <p:scale>
          <a:sx n="151" d="100"/>
          <a:sy n="151" d="100"/>
        </p:scale>
        <p:origin x="18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image" Target="../media/image21.wmf"/><Relationship Id="rId7" Type="http://schemas.openxmlformats.org/officeDocument/2006/relationships/image" Target="../media/image25.wmf"/><Relationship Id="rId12" Type="http://schemas.openxmlformats.org/officeDocument/2006/relationships/image" Target="../media/image30.wmf"/><Relationship Id="rId2" Type="http://schemas.openxmlformats.org/officeDocument/2006/relationships/image" Target="../media/image20.wmf"/><Relationship Id="rId1" Type="http://schemas.openxmlformats.org/officeDocument/2006/relationships/image" Target="../media/image19.emf"/><Relationship Id="rId6" Type="http://schemas.openxmlformats.org/officeDocument/2006/relationships/image" Target="../media/image24.wmf"/><Relationship Id="rId11" Type="http://schemas.openxmlformats.org/officeDocument/2006/relationships/image" Target="../media/image29.wmf"/><Relationship Id="rId5" Type="http://schemas.openxmlformats.org/officeDocument/2006/relationships/image" Target="../media/image23.wmf"/><Relationship Id="rId10" Type="http://schemas.openxmlformats.org/officeDocument/2006/relationships/image" Target="../media/image28.wmf"/><Relationship Id="rId4" Type="http://schemas.openxmlformats.org/officeDocument/2006/relationships/image" Target="../media/image22.wmf"/><Relationship Id="rId9" Type="http://schemas.openxmlformats.org/officeDocument/2006/relationships/image" Target="../media/image2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5" Type="http://schemas.openxmlformats.org/officeDocument/2006/relationships/image" Target="../media/image53.emf"/><Relationship Id="rId4" Type="http://schemas.openxmlformats.org/officeDocument/2006/relationships/image" Target="../media/image52.e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image" Target="../media/image5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42</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6.jpg"/><Relationship Id="rId5" Type="http://schemas.openxmlformats.org/officeDocument/2006/relationships/tags" Target="../tags/tag22.xml"/><Relationship Id="rId10" Type="http://schemas.openxmlformats.org/officeDocument/2006/relationships/image" Target="../media/image3.jpeg"/><Relationship Id="rId4" Type="http://schemas.openxmlformats.org/officeDocument/2006/relationships/tags" Target="../tags/tag21.xml"/><Relationship Id="rId9"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3.jpeg"/><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2.wmf"/><Relationship Id="rId18" Type="http://schemas.openxmlformats.org/officeDocument/2006/relationships/oleObject" Target="../embeddings/oleObject12.bin"/><Relationship Id="rId26" Type="http://schemas.openxmlformats.org/officeDocument/2006/relationships/oleObject" Target="../embeddings/oleObject16.bin"/><Relationship Id="rId3" Type="http://schemas.openxmlformats.org/officeDocument/2006/relationships/image" Target="../media/image3.jpeg"/><Relationship Id="rId21" Type="http://schemas.openxmlformats.org/officeDocument/2006/relationships/image" Target="../media/image26.wmf"/><Relationship Id="rId7" Type="http://schemas.openxmlformats.org/officeDocument/2006/relationships/image" Target="../media/image20.wmf"/><Relationship Id="rId12" Type="http://schemas.openxmlformats.org/officeDocument/2006/relationships/oleObject" Target="../embeddings/oleObject9.bin"/><Relationship Id="rId17" Type="http://schemas.openxmlformats.org/officeDocument/2006/relationships/image" Target="../media/image24.wmf"/><Relationship Id="rId25" Type="http://schemas.openxmlformats.org/officeDocument/2006/relationships/image" Target="../media/image28.wmf"/><Relationship Id="rId2" Type="http://schemas.openxmlformats.org/officeDocument/2006/relationships/slideLayout" Target="../slideLayouts/slideLayout13.xml"/><Relationship Id="rId16" Type="http://schemas.openxmlformats.org/officeDocument/2006/relationships/oleObject" Target="../embeddings/oleObject11.bin"/><Relationship Id="rId20" Type="http://schemas.openxmlformats.org/officeDocument/2006/relationships/oleObject" Target="../embeddings/oleObject13.bin"/><Relationship Id="rId29" Type="http://schemas.openxmlformats.org/officeDocument/2006/relationships/image" Target="../media/image30.wmf"/><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8.bin"/><Relationship Id="rId24" Type="http://schemas.openxmlformats.org/officeDocument/2006/relationships/oleObject" Target="../embeddings/oleObject15.bin"/><Relationship Id="rId5" Type="http://schemas.openxmlformats.org/officeDocument/2006/relationships/image" Target="../media/image19.emf"/><Relationship Id="rId15" Type="http://schemas.openxmlformats.org/officeDocument/2006/relationships/image" Target="../media/image23.wmf"/><Relationship Id="rId23" Type="http://schemas.openxmlformats.org/officeDocument/2006/relationships/image" Target="../media/image27.wmf"/><Relationship Id="rId28" Type="http://schemas.openxmlformats.org/officeDocument/2006/relationships/oleObject" Target="../embeddings/oleObject17.bin"/><Relationship Id="rId10" Type="http://schemas.openxmlformats.org/officeDocument/2006/relationships/oleObject" Target="../embeddings/oleObject7.bin"/><Relationship Id="rId19" Type="http://schemas.openxmlformats.org/officeDocument/2006/relationships/image" Target="../media/image25.wmf"/><Relationship Id="rId4" Type="http://schemas.openxmlformats.org/officeDocument/2006/relationships/oleObject" Target="../embeddings/oleObject4.bin"/><Relationship Id="rId9" Type="http://schemas.openxmlformats.org/officeDocument/2006/relationships/image" Target="../media/image21.wmf"/><Relationship Id="rId14" Type="http://schemas.openxmlformats.org/officeDocument/2006/relationships/oleObject" Target="../embeddings/oleObject10.bin"/><Relationship Id="rId22" Type="http://schemas.openxmlformats.org/officeDocument/2006/relationships/oleObject" Target="../embeddings/oleObject14.bin"/><Relationship Id="rId27" Type="http://schemas.openxmlformats.org/officeDocument/2006/relationships/image" Target="../media/image29.wmf"/></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image" Target="../media/image3.jpeg"/><Relationship Id="rId7" Type="http://schemas.openxmlformats.org/officeDocument/2006/relationships/image" Target="../media/image32.wmf"/><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oleObject" Target="../embeddings/oleObject19.bin"/><Relationship Id="rId11" Type="http://schemas.openxmlformats.org/officeDocument/2006/relationships/image" Target="../media/image35.png"/><Relationship Id="rId5" Type="http://schemas.openxmlformats.org/officeDocument/2006/relationships/image" Target="../media/image31.wmf"/><Relationship Id="rId10" Type="http://schemas.openxmlformats.org/officeDocument/2006/relationships/image" Target="../media/image34.png"/><Relationship Id="rId4" Type="http://schemas.openxmlformats.org/officeDocument/2006/relationships/oleObject" Target="../embeddings/oleObject18.bin"/><Relationship Id="rId9" Type="http://schemas.openxmlformats.org/officeDocument/2006/relationships/image" Target="../media/image33.wmf"/></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3.jpeg"/><Relationship Id="rId4" Type="http://schemas.openxmlformats.org/officeDocument/2006/relationships/tags" Target="../tags/tag29.xml"/><Relationship Id="rId9"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3.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22.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tags" Target="../tags/tag46.xml"/><Relationship Id="rId7" Type="http://schemas.openxmlformats.org/officeDocument/2006/relationships/image" Target="../media/image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3.xml"/><Relationship Id="rId5" Type="http://schemas.openxmlformats.org/officeDocument/2006/relationships/tags" Target="../tags/tag48.xml"/><Relationship Id="rId4" Type="http://schemas.openxmlformats.org/officeDocument/2006/relationships/tags" Target="../tags/tag47.xml"/></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tags" Target="../tags/tag51.xml"/><Relationship Id="rId7" Type="http://schemas.openxmlformats.org/officeDocument/2006/relationships/image" Target="../media/image37.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6.png"/><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54.xml"/><Relationship Id="rId7" Type="http://schemas.openxmlformats.org/officeDocument/2006/relationships/image" Target="../media/image39.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4.xml"/><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tags" Target="../tags/tag57.xml"/><Relationship Id="rId7" Type="http://schemas.openxmlformats.org/officeDocument/2006/relationships/image" Target="../media/image3.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3.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42.png"/></Relationships>
</file>

<file path=ppt/slides/_rels/slide26.xml.rels><?xml version="1.0" encoding="UTF-8" standalone="yes"?>
<Relationships xmlns="http://schemas.openxmlformats.org/package/2006/relationships"><Relationship Id="rId8" Type="http://schemas.openxmlformats.org/officeDocument/2006/relationships/image" Target="../media/image48.sv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46.svg"/><Relationship Id="rId5" Type="http://schemas.openxmlformats.org/officeDocument/2006/relationships/image" Target="../media/image45.png"/><Relationship Id="rId10" Type="http://schemas.openxmlformats.org/officeDocument/2006/relationships/image" Target="../media/image7.svg"/><Relationship Id="rId4" Type="http://schemas.openxmlformats.org/officeDocument/2006/relationships/image" Target="../media/image44.svg"/><Relationship Id="rId9" Type="http://schemas.openxmlformats.org/officeDocument/2006/relationships/image" Target="../media/image6.png"/></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51.emf"/><Relationship Id="rId3" Type="http://schemas.openxmlformats.org/officeDocument/2006/relationships/image" Target="../media/image3.jpeg"/><Relationship Id="rId7" Type="http://schemas.openxmlformats.org/officeDocument/2006/relationships/image" Target="../media/image55.png"/><Relationship Id="rId12" Type="http://schemas.openxmlformats.org/officeDocument/2006/relationships/oleObject" Target="../embeddings/oleObject23.bin"/><Relationship Id="rId17" Type="http://schemas.openxmlformats.org/officeDocument/2006/relationships/image" Target="../media/image53.emf"/><Relationship Id="rId2" Type="http://schemas.openxmlformats.org/officeDocument/2006/relationships/slideLayout" Target="../slideLayouts/slideLayout13.xml"/><Relationship Id="rId16" Type="http://schemas.openxmlformats.org/officeDocument/2006/relationships/oleObject" Target="../embeddings/oleObject25.bin"/><Relationship Id="rId1" Type="http://schemas.openxmlformats.org/officeDocument/2006/relationships/vmlDrawing" Target="../drawings/vmlDrawing5.vml"/><Relationship Id="rId6" Type="http://schemas.openxmlformats.org/officeDocument/2006/relationships/image" Target="../media/image54.png"/><Relationship Id="rId11" Type="http://schemas.openxmlformats.org/officeDocument/2006/relationships/image" Target="../media/image50.emf"/><Relationship Id="rId5" Type="http://schemas.openxmlformats.org/officeDocument/2006/relationships/image" Target="../media/image380.png"/><Relationship Id="rId15" Type="http://schemas.openxmlformats.org/officeDocument/2006/relationships/image" Target="../media/image52.emf"/><Relationship Id="rId10" Type="http://schemas.openxmlformats.org/officeDocument/2006/relationships/oleObject" Target="../embeddings/oleObject22.bin"/><Relationship Id="rId4" Type="http://schemas.openxmlformats.org/officeDocument/2006/relationships/image" Target="../media/image370.png"/><Relationship Id="rId9" Type="http://schemas.openxmlformats.org/officeDocument/2006/relationships/image" Target="../media/image49.emf"/><Relationship Id="rId14" Type="http://schemas.openxmlformats.org/officeDocument/2006/relationships/oleObject" Target="../embeddings/oleObject24.bin"/></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jpeg"/><Relationship Id="rId7" Type="http://schemas.openxmlformats.org/officeDocument/2006/relationships/image" Target="../media/image62.png"/><Relationship Id="rId12" Type="http://schemas.openxmlformats.org/officeDocument/2006/relationships/image" Target="../media/image58.emf"/><Relationship Id="rId2" Type="http://schemas.openxmlformats.org/officeDocument/2006/relationships/slideLayout" Target="../slideLayouts/slideLayout13.xml"/><Relationship Id="rId1" Type="http://schemas.openxmlformats.org/officeDocument/2006/relationships/vmlDrawing" Target="../drawings/vmlDrawing6.vml"/><Relationship Id="rId6" Type="http://schemas.openxmlformats.org/officeDocument/2006/relationships/image" Target="../media/image61.png"/><Relationship Id="rId11" Type="http://schemas.openxmlformats.org/officeDocument/2006/relationships/oleObject" Target="../embeddings/oleObject27.bin"/><Relationship Id="rId5" Type="http://schemas.openxmlformats.org/officeDocument/2006/relationships/image" Target="../media/image60.png"/><Relationship Id="rId10" Type="http://schemas.openxmlformats.org/officeDocument/2006/relationships/image" Target="../media/image57.emf"/><Relationship Id="rId4" Type="http://schemas.openxmlformats.org/officeDocument/2006/relationships/image" Target="../media/image59.png"/><Relationship Id="rId9"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60.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jpeg"/></Relationships>
</file>

<file path=ppt/slides/_rels/slide3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3.xml"/><Relationship Id="rId7" Type="http://schemas.openxmlformats.org/officeDocument/2006/relationships/slideLayout" Target="../slideLayouts/slideLayout1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s/_rels/slide33.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3.jpeg"/><Relationship Id="rId5" Type="http://schemas.openxmlformats.org/officeDocument/2006/relationships/tags" Target="../tags/tag71.xml"/><Relationship Id="rId10" Type="http://schemas.openxmlformats.org/officeDocument/2006/relationships/slideLayout" Target="../slideLayouts/slideLayout13.xml"/><Relationship Id="rId4" Type="http://schemas.openxmlformats.org/officeDocument/2006/relationships/tags" Target="../tags/tag70.xml"/><Relationship Id="rId9" Type="http://schemas.openxmlformats.org/officeDocument/2006/relationships/tags" Target="../tags/tag75.xml"/></Relationships>
</file>

<file path=ppt/slides/_rels/slide34.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tags" Target="../tags/tag78.xml"/><Relationship Id="rId7" Type="http://schemas.openxmlformats.org/officeDocument/2006/relationships/image" Target="../media/image69.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72.png"/><Relationship Id="rId4" Type="http://schemas.openxmlformats.org/officeDocument/2006/relationships/tags" Target="../tags/tag79.xml"/><Relationship Id="rId9"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73.pn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3.xml"/></Relationships>
</file>

<file path=ppt/slides/_rels/slide36.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74.pn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7.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88.xml"/><Relationship Id="rId5" Type="http://schemas.openxmlformats.org/officeDocument/2006/relationships/image" Target="../media/image76.png"/><Relationship Id="rId4" Type="http://schemas.openxmlformats.org/officeDocument/2006/relationships/image" Target="../media/image75.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77.jpeg"/><Relationship Id="rId4"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78.png"/><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VAE</a:t>
            </a:r>
            <a:r>
              <a:rPr lang="zh-CN" altLang="en-US" b="1" dirty="0">
                <a:latin typeface="微软雅黑" panose="020B0503020204020204" pitchFamily="34" charset="-122"/>
                <a:ea typeface="微软雅黑" panose="020B0503020204020204" pitchFamily="34" charset="-122"/>
              </a:rPr>
              <a:t>的生成模型</a:t>
            </a:r>
          </a:p>
        </p:txBody>
      </p:sp>
      <p:sp>
        <p:nvSpPr>
          <p:cNvPr id="9" name="文本框 8"/>
          <p:cNvSpPr txBox="1"/>
          <p:nvPr/>
        </p:nvSpPr>
        <p:spPr>
          <a:xfrm>
            <a:off x="2065654" y="2376169"/>
            <a:ext cx="4030345" cy="4185285"/>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Conditional Tabular GAN, CTGAN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）：专门设计用于生成表格数据的对抗网络，适用于混合类型特征。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Table Generative Adversarial Network,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）：通过辅助分类器和信息损失保持列间相关性。</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表格变分自编码器（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Variational Autoencoder, TVAE)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：适合连续特征生成，通过隐变量建模数据分布。</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基于扩散模型的生成技术</a:t>
            </a:r>
          </a:p>
        </p:txBody>
      </p:sp>
      <p:sp>
        <p:nvSpPr>
          <p:cNvPr id="17" name="文本框 16"/>
          <p:cNvSpPr txBox="1"/>
          <p:nvPr/>
        </p:nvSpPr>
        <p:spPr>
          <a:xfrm>
            <a:off x="6712585" y="2254885"/>
            <a:ext cx="4792345" cy="3575979"/>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表格去噪扩散概率模型（</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Denoising Diffusion Probabilistic Model,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：通过定义从数据到噪声的马尔可夫链，再反向从噪声生成数据。</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采用逐步添加和去除噪声的方式生成数据，训练稳定性好，在维持表格数据复杂依赖关系方面表现突出，尤其适合高维低相关特征的生成。</a:t>
            </a:r>
          </a:p>
          <a:p>
            <a:pPr marL="285750" indent="-285750">
              <a:lnSpc>
                <a:spcPct val="18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表格数据生成</a:t>
            </a:r>
          </a:p>
        </p:txBody>
      </p:sp>
    </p:spTree>
    <p:extLst>
      <p:ext uri="{BB962C8B-B14F-4D97-AF65-F5344CB8AC3E}">
        <p14:creationId xmlns:p14="http://schemas.microsoft.com/office/powerpoint/2010/main" val="156062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03</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708314"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708314"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纵向联邦半监督方法生成数据算法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49829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研究动机</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3"/>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4"/>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p:cNvCxnSpPr>
            <a:cxnSpLocks/>
          </p:cNvCxnSpPr>
          <p:nvPr/>
        </p:nvCxnSpPr>
        <p:spPr>
          <a:xfrm>
            <a:off x="6627495" y="1571241"/>
            <a:ext cx="0" cy="517247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33" name="组合 32">
            <a:extLst>
              <a:ext uri="{FF2B5EF4-FFF2-40B4-BE49-F238E27FC236}">
                <a16:creationId xmlns:a16="http://schemas.microsoft.com/office/drawing/2014/main" id="{06C1BD64-45A9-41DD-9D96-B36436B83E0D}"/>
              </a:ext>
            </a:extLst>
          </p:cNvPr>
          <p:cNvGrpSpPr/>
          <p:nvPr/>
        </p:nvGrpSpPr>
        <p:grpSpPr>
          <a:xfrm>
            <a:off x="2042537" y="1545856"/>
            <a:ext cx="4344068" cy="5197859"/>
            <a:chOff x="1773327" y="1571241"/>
            <a:chExt cx="4344068" cy="5197859"/>
          </a:xfrm>
        </p:grpSpPr>
        <p:grpSp>
          <p:nvGrpSpPr>
            <p:cNvPr id="17" name="组合 16">
              <a:extLst>
                <a:ext uri="{FF2B5EF4-FFF2-40B4-BE49-F238E27FC236}">
                  <a16:creationId xmlns:a16="http://schemas.microsoft.com/office/drawing/2014/main" id="{5FCB9B25-88C1-44A0-8F9D-D2C6B7D0498B}"/>
                </a:ext>
              </a:extLst>
            </p:cNvPr>
            <p:cNvGrpSpPr/>
            <p:nvPr/>
          </p:nvGrpSpPr>
          <p:grpSpPr>
            <a:xfrm>
              <a:off x="1773327" y="1571241"/>
              <a:ext cx="4344068" cy="5197859"/>
              <a:chOff x="1983070" y="1571241"/>
              <a:chExt cx="4196116" cy="5197859"/>
            </a:xfrm>
          </p:grpSpPr>
          <p:sp>
            <p:nvSpPr>
              <p:cNvPr id="2" name="矩形 1"/>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863054F0-5CD9-48AA-BAB5-C9CF2BA13D5E}"/>
                </a:ext>
              </a:extLst>
            </p:cNvPr>
            <p:cNvPicPr>
              <a:picLocks noChangeAspect="1"/>
            </p:cNvPicPr>
            <p:nvPr/>
          </p:nvPicPr>
          <p:blipFill>
            <a:blip r:embed="rId3"/>
            <a:stretch>
              <a:fillRect/>
            </a:stretch>
          </p:blipFill>
          <p:spPr>
            <a:xfrm>
              <a:off x="1872299" y="2028053"/>
              <a:ext cx="4221207" cy="4722941"/>
            </a:xfrm>
            <a:prstGeom prst="rect">
              <a:avLst/>
            </a:prstGeom>
          </p:spPr>
        </p:pic>
      </p:grpSp>
      <p:grpSp>
        <p:nvGrpSpPr>
          <p:cNvPr id="59" name="组合 58">
            <a:extLst>
              <a:ext uri="{FF2B5EF4-FFF2-40B4-BE49-F238E27FC236}">
                <a16:creationId xmlns:a16="http://schemas.microsoft.com/office/drawing/2014/main" id="{FBDF502F-BC6A-4AA8-814E-394F71195FC2}"/>
              </a:ext>
            </a:extLst>
          </p:cNvPr>
          <p:cNvGrpSpPr/>
          <p:nvPr/>
        </p:nvGrpSpPr>
        <p:grpSpPr>
          <a:xfrm>
            <a:off x="6781799" y="1545856"/>
            <a:ext cx="4344068" cy="5197859"/>
            <a:chOff x="1983070" y="1571241"/>
            <a:chExt cx="4196116" cy="5197859"/>
          </a:xfrm>
        </p:grpSpPr>
        <p:sp>
          <p:nvSpPr>
            <p:cNvPr id="66" name="矩形 65">
              <a:extLst>
                <a:ext uri="{FF2B5EF4-FFF2-40B4-BE49-F238E27FC236}">
                  <a16:creationId xmlns:a16="http://schemas.microsoft.com/office/drawing/2014/main" id="{6E8E2643-4061-4691-8572-614757E10F34}"/>
                </a:ext>
              </a:extLst>
            </p:cNvPr>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3C9BA12B-F097-4035-A09A-7A9FAB6494A5}"/>
                </a:ext>
              </a:extLst>
            </p:cNvPr>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算法训练过程</a:t>
              </a:r>
            </a:p>
          </p:txBody>
        </p:sp>
        <p:sp>
          <p:nvSpPr>
            <p:cNvPr id="69" name="圆角矩形 5">
              <a:extLst>
                <a:ext uri="{FF2B5EF4-FFF2-40B4-BE49-F238E27FC236}">
                  <a16:creationId xmlns:a16="http://schemas.microsoft.com/office/drawing/2014/main" id="{0EF6FD97-037A-447B-A8F9-A49BCB20ACE8}"/>
                </a:ext>
              </a:extLst>
            </p:cNvPr>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C13FD551-3092-477D-96BB-55008C9782DC}"/>
              </a:ext>
            </a:extLst>
          </p:cNvPr>
          <p:cNvPicPr>
            <a:picLocks noChangeAspect="1"/>
          </p:cNvPicPr>
          <p:nvPr/>
        </p:nvPicPr>
        <p:blipFill>
          <a:blip r:embed="rId4"/>
          <a:stretch>
            <a:fillRect/>
          </a:stretch>
        </p:blipFill>
        <p:spPr>
          <a:xfrm>
            <a:off x="6869099" y="1984564"/>
            <a:ext cx="4251455" cy="4759151"/>
          </a:xfrm>
          <a:prstGeom prst="rect">
            <a:avLst/>
          </a:prstGeom>
        </p:spPr>
      </p:pic>
    </p:spTree>
    <p:extLst>
      <p:ext uri="{BB962C8B-B14F-4D97-AF65-F5344CB8AC3E}">
        <p14:creationId xmlns:p14="http://schemas.microsoft.com/office/powerpoint/2010/main" val="10059728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1"/>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8554"/>
          </a:xfrm>
          <a:prstGeom prst="rect">
            <a:avLst/>
          </a:prstGeom>
        </p:spPr>
        <p:txBody>
          <a:bodyPr wrap="square">
            <a:spAutoFit/>
          </a:bodyPr>
          <a:lstStyle/>
          <a:p>
            <a:pPr marL="0" indent="0" algn="l" defTabSz="266700" eaLnBrk="0" fontAlgn="base">
              <a:spcBef>
                <a:spcPct val="0"/>
              </a:spcBef>
              <a:spcAft>
                <a:spcPct val="0"/>
              </a:spcAft>
            </a:pPr>
            <a:r>
              <a:rPr lang="en-US" altLang="zh-CN" sz="1600" dirty="0">
                <a:solidFill>
                  <a:srgbClr val="000000"/>
                </a:solidFill>
                <a:latin typeface="Times New Roman" panose="02020603050405020304"/>
                <a:ea typeface="Times New Roman" panose="02020603050405020304"/>
              </a:rPr>
              <a:t> VFPU </a:t>
            </a:r>
            <a:r>
              <a:rPr lang="zh-CN" altLang="en-US" sz="1600" dirty="0">
                <a:solidFill>
                  <a:srgbClr val="000000"/>
                </a:solidFill>
                <a:latin typeface="Arial" panose="020B0604020202020204"/>
                <a:ea typeface="Arial" panose="020B0604020202020204"/>
              </a:rPr>
              <a:t>方法总体流程</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基分类器学习（</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基于正样本与未标记数据的纵向联邦学习算法执行流程（</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233"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5090" name="Equation" r:id="rId4" imgW="390471" imgH="419236" progId="Equation.DSMT4">
                  <p:embed/>
                </p:oleObj>
              </mc:Choice>
              <mc:Fallback>
                <p:oleObj name="Equation" r:id="rId4" imgW="390471" imgH="419236" progId="Equation.DSMT4">
                  <p:embed/>
                  <p:pic>
                    <p:nvPicPr>
                      <p:cNvPr id="0" name=""/>
                      <p:cNvPicPr/>
                      <p:nvPr/>
                    </p:nvPicPr>
                    <p:blipFill>
                      <a:blip r:embed="rId5"/>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5091" name="Equation" r:id="rId6" imgW="291960" imgH="241200" progId="Equation.DSMT4">
                  <p:embed/>
                </p:oleObj>
              </mc:Choice>
              <mc:Fallback>
                <p:oleObj name="Equation" r:id="rId6"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7"/>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5092" name="Equation" r:id="rId8" imgW="190440" imgH="228600" progId="Equation.DSMT4">
                  <p:embed/>
                </p:oleObj>
              </mc:Choice>
              <mc:Fallback>
                <p:oleObj name="Equation" r:id="rId8"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9"/>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5093" name="Equation" r:id="rId10" imgW="190440" imgH="228600" progId="Equation.DSMT4">
                  <p:embed/>
                </p:oleObj>
              </mc:Choice>
              <mc:Fallback>
                <p:oleObj name="Equation" r:id="rId10"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9"/>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5094" name="Equation" r:id="rId11" imgW="190440" imgH="228600" progId="Equation.DSMT4">
                  <p:embed/>
                </p:oleObj>
              </mc:Choice>
              <mc:Fallback>
                <p:oleObj name="Equation" r:id="rId11"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9"/>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5095" name="Equation" r:id="rId12" imgW="228600" imgH="241200" progId="Equation.DSMT4">
                  <p:embed/>
                </p:oleObj>
              </mc:Choice>
              <mc:Fallback>
                <p:oleObj name="Equation" r:id="rId12"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3"/>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5096" name="Equation" r:id="rId14" imgW="228600" imgH="241200" progId="Equation.DSMT4">
                  <p:embed/>
                </p:oleObj>
              </mc:Choice>
              <mc:Fallback>
                <p:oleObj name="Equation" r:id="rId14"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5"/>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5097" name="Equation" r:id="rId16" imgW="241200" imgH="241200" progId="Equation.DSMT4">
                  <p:embed/>
                </p:oleObj>
              </mc:Choice>
              <mc:Fallback>
                <p:oleObj name="Equation" r:id="rId16"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7"/>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5098" name="Equation" r:id="rId18" imgW="215640" imgH="241200" progId="Equation.DSMT4">
                  <p:embed/>
                </p:oleObj>
              </mc:Choice>
              <mc:Fallback>
                <p:oleObj name="Equation" r:id="rId18"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9"/>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5099" name="Equation" r:id="rId20" imgW="215640" imgH="241200" progId="Equation.DSMT4">
                  <p:embed/>
                </p:oleObj>
              </mc:Choice>
              <mc:Fallback>
                <p:oleObj name="Equation" r:id="rId20"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1"/>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5100" name="Equation" r:id="rId22" imgW="215640" imgH="241200" progId="Equation.DSMT4">
                  <p:embed/>
                </p:oleObj>
              </mc:Choice>
              <mc:Fallback>
                <p:oleObj name="Equation" r:id="rId22"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3"/>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5101" name="Equation" r:id="rId24" imgW="190440" imgH="241200" progId="Equation.DSMT4">
                  <p:embed/>
                </p:oleObj>
              </mc:Choice>
              <mc:Fallback>
                <p:oleObj name="Equation" r:id="rId24"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5"/>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5102" name="Equation" r:id="rId26" imgW="190440" imgH="241200" progId="Equation.DSMT4">
                  <p:embed/>
                </p:oleObj>
              </mc:Choice>
              <mc:Fallback>
                <p:oleObj name="Equation" r:id="rId26"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7"/>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5103" name="Equation" r:id="rId28" imgW="190440" imgH="241200" progId="Equation.DSMT4">
                  <p:embed/>
                </p:oleObj>
              </mc:Choice>
              <mc:Fallback>
                <p:oleObj name="Equation" r:id="rId28"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9"/>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5104" name="Equation" r:id="rId8" imgW="190440" imgH="228600" progId="Equation.DSMT4">
                  <p:embed/>
                </p:oleObj>
              </mc:Choice>
              <mc:Fallback>
                <p:oleObj name="Equation" r:id="rId8"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9"/>
                      <a:stretch>
                        <a:fillRect/>
                      </a:stretch>
                    </p:blipFill>
                    <p:spPr>
                      <a:xfrm>
                        <a:off x="1987815" y="2704522"/>
                        <a:ext cx="956099" cy="1147319"/>
                      </a:xfrm>
                      <a:prstGeom prst="rect">
                        <a:avLst/>
                      </a:prstGeom>
                    </p:spPr>
                  </p:pic>
                </p:oleObj>
              </mc:Fallback>
            </mc:AlternateContent>
          </a:graphicData>
        </a:graphic>
      </p:graphicFrame>
    </p:spTree>
    <p:extLst>
      <p:ext uri="{BB962C8B-B14F-4D97-AF65-F5344CB8AC3E}">
        <p14:creationId xmlns:p14="http://schemas.microsoft.com/office/powerpoint/2010/main" val="3149989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332" name="Equation" r:id="rId4" imgW="2654280" imgH="228600" progId="Equation.DSMT4">
                  <p:embed/>
                </p:oleObj>
              </mc:Choice>
              <mc:Fallback>
                <p:oleObj name="Equation" r:id="rId4"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5"/>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333" name="Equation" r:id="rId6" imgW="1002960" imgH="241200" progId="Equation.DSMT4">
                  <p:embed/>
                </p:oleObj>
              </mc:Choice>
              <mc:Fallback>
                <p:oleObj name="Equation" r:id="rId6"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7"/>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334" name="Equation" r:id="rId8" imgW="1346040" imgH="838080" progId="Equation.DSMT4">
                    <p:embed/>
                  </p:oleObj>
                </mc:Choice>
                <mc:Fallback>
                  <p:oleObj name="Equation" r:id="rId8"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9"/>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xmlns="">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a:latin typeface="Cambria Math" panose="02040503050406030204" pitchFamily="18" charset="0"/>
                        <a:ea typeface="微软雅黑" panose="020B0503020204020204" pitchFamily="34" charset="-122"/>
                        <a:cs typeface="微软雅黑" panose="020B0503020204020204" pitchFamily="34" charset="-122"/>
                      </a:rPr>
                      <m:t>|×</m:t>
                    </m:r>
                    <m:r>
                      <a:rPr lang="en-US" altLang="zh-CN">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xmlns="">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Tree>
    <p:extLst>
      <p:ext uri="{BB962C8B-B14F-4D97-AF65-F5344CB8AC3E}">
        <p14:creationId xmlns:p14="http://schemas.microsoft.com/office/powerpoint/2010/main" val="3837890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2" name="文本框 11"/>
          <p:cNvSpPr txBox="1"/>
          <p:nvPr/>
        </p:nvSpPr>
        <p:spPr>
          <a:xfrm>
            <a:off x="5636237" y="3151879"/>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研究现状</a:t>
            </a:r>
          </a:p>
        </p:txBody>
      </p:sp>
      <p:sp>
        <p:nvSpPr>
          <p:cNvPr id="13" name="文本框 12"/>
          <p:cNvSpPr txBox="1"/>
          <p:nvPr/>
        </p:nvSpPr>
        <p:spPr>
          <a:xfrm>
            <a:off x="5636237" y="4024082"/>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VF_RF</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8"/>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6"/>
          <a:srcRect/>
          <a:stretch/>
        </p:blipFill>
        <p:spPr>
          <a:xfrm>
            <a:off x="1714166" y="3626703"/>
            <a:ext cx="3436444" cy="2443893"/>
          </a:xfrm>
          <a:prstGeom prst="rect">
            <a:avLst/>
          </a:prstGeom>
        </p:spPr>
      </p:pic>
      <p:pic>
        <p:nvPicPr>
          <p:cNvPr id="9" name="图片 8"/>
          <p:cNvPicPr>
            <a:picLocks noChangeAspect="1"/>
          </p:cNvPicPr>
          <p:nvPr/>
        </p:nvPicPr>
        <p:blipFill>
          <a:blip r:embed="rId7"/>
          <a:srcRect/>
          <a:stretch/>
        </p:blipFill>
        <p:spPr>
          <a:xfrm>
            <a:off x="5211240" y="3663573"/>
            <a:ext cx="3340582" cy="2444400"/>
          </a:xfrm>
          <a:prstGeom prst="rect">
            <a:avLst/>
          </a:prstGeom>
        </p:spPr>
      </p:pic>
      <p:pic>
        <p:nvPicPr>
          <p:cNvPr id="10" name="图片 9"/>
          <p:cNvPicPr>
            <a:picLocks noChangeAspect="1"/>
          </p:cNvPicPr>
          <p:nvPr/>
        </p:nvPicPr>
        <p:blipFill>
          <a:blip r:embed="rId8"/>
          <a:srcRect/>
          <a:stretch/>
        </p:blipFill>
        <p:spPr>
          <a:xfrm>
            <a:off x="8612451" y="3626703"/>
            <a:ext cx="3378586" cy="244440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18" name="幻云PPT-演示军团14"/>
              <p:cNvSpPr txBox="1"/>
              <p:nvPr>
                <p:custDataLst>
                  <p:tags r:id="rId3"/>
                </p:custDataLst>
              </p:nvPr>
            </p:nvSpPr>
            <p:spPr>
              <a:xfrm>
                <a:off x="2235771" y="2380216"/>
                <a:ext cx="4237264" cy="4306334"/>
              </a:xfrm>
              <a:prstGeom prst="rect">
                <a:avLst/>
              </a:prstGeom>
              <a:noFill/>
            </p:spPr>
            <p:txBody>
              <a:bodyPr wrap="square">
                <a:noAutofit/>
              </a:bodyPr>
              <a:lstStyle/>
              <a:p>
                <a:pPr marL="285750" indent="-285750">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Cambria Math" panose="02040503050406030204" pitchFamily="18" charset="0"/>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明显优于传统</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学习方法和基于深度学习的</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Match</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系列算法</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，证明了该方法在处理负样本不可直接获得且数据存在</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显著不平衡</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学习问题中具有</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显著优势</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xmlns="">
          <p:sp>
            <p:nvSpPr>
              <p:cNvPr id="18" name="幻云PPT-演示军团14"/>
              <p:cNvSpPr txBox="1">
                <a:spLocks noRot="1" noChangeAspect="1" noMove="1" noResize="1" noEditPoints="1" noAdjustHandles="1" noChangeArrowheads="1" noChangeShapeType="1" noTextEdit="1"/>
              </p:cNvSpPr>
              <p:nvPr>
                <p:custDataLst>
                  <p:tags r:id="rId6"/>
                </p:custDataLst>
              </p:nvPr>
            </p:nvSpPr>
            <p:spPr>
              <a:xfrm>
                <a:off x="2235771" y="2380216"/>
                <a:ext cx="4237264" cy="4306334"/>
              </a:xfrm>
              <a:prstGeom prst="rect">
                <a:avLst/>
              </a:prstGeom>
              <a:blipFill>
                <a:blip r:embed="rId7"/>
                <a:stretch>
                  <a:fillRect l="-1007" r="-11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8"/>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Tree>
    <p:extLst>
      <p:ext uri="{BB962C8B-B14F-4D97-AF65-F5344CB8AC3E}">
        <p14:creationId xmlns:p14="http://schemas.microsoft.com/office/powerpoint/2010/main" val="843529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5604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
        <p:nvSpPr>
          <p:cNvPr id="28" name="文本框 27">
            <a:extLst>
              <a:ext uri="{FF2B5EF4-FFF2-40B4-BE49-F238E27FC236}">
                <a16:creationId xmlns:a16="http://schemas.microsoft.com/office/drawing/2014/main" id="{94B2768A-3CE8-4A6F-B9CB-B0FC95F28ADE}"/>
              </a:ext>
            </a:extLst>
          </p:cNvPr>
          <p:cNvSpPr txBox="1"/>
          <p:nvPr/>
        </p:nvSpPr>
        <p:spPr>
          <a:xfrm>
            <a:off x="7112635" y="6063821"/>
            <a:ext cx="4006215"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3-5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不同半监督方法在纵向联邦学习（</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VFL</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）中的准确推荐百分比（</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Tree>
    <p:extLst>
      <p:ext uri="{BB962C8B-B14F-4D97-AF65-F5344CB8AC3E}">
        <p14:creationId xmlns:p14="http://schemas.microsoft.com/office/powerpoint/2010/main" val="19528512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854"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85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856"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857"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858"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3" y="1132840"/>
            <a:ext cx="96526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3. Participants Sample Generation method based on VFPU-Multitask(</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7" name="组合 6">
            <a:extLst>
              <a:ext uri="{FF2B5EF4-FFF2-40B4-BE49-F238E27FC236}">
                <a16:creationId xmlns:a16="http://schemas.microsoft.com/office/drawing/2014/main" id="{0B26B6DA-33A7-4B9A-8A5F-EC2758D9EEEB}"/>
              </a:ext>
            </a:extLst>
          </p:cNvPr>
          <p:cNvGrpSpPr/>
          <p:nvPr/>
        </p:nvGrpSpPr>
        <p:grpSpPr>
          <a:xfrm>
            <a:off x="2795708" y="1619472"/>
            <a:ext cx="7972181" cy="4730583"/>
            <a:chOff x="2225814" y="1545856"/>
            <a:chExt cx="7972181" cy="4730583"/>
          </a:xfrm>
        </p:grpSpPr>
        <p:sp>
          <p:nvSpPr>
            <p:cNvPr id="2" name="矩形 1"/>
            <p:cNvSpPr/>
            <p:nvPr/>
          </p:nvSpPr>
          <p:spPr>
            <a:xfrm>
              <a:off x="2227148" y="1545856"/>
              <a:ext cx="7970846" cy="41448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2225814" y="1545856"/>
              <a:ext cx="7970846" cy="350815"/>
            </a:xfrm>
            <a:prstGeom prst="rect">
              <a:avLst/>
            </a:prstGeom>
            <a:noFill/>
          </p:spPr>
          <p:txBody>
            <a:bodyPr wrap="square" rtlCol="0">
              <a:spAutoFit/>
            </a:bodyPr>
            <a:lstStyle/>
            <a:p>
              <a:pPr algn="ctr"/>
              <a:r>
                <a:rPr lang="en-US" altLang="zh-CN" dirty="0" err="1">
                  <a:solidFill>
                    <a:schemeClr val="bg1"/>
                  </a:solidFill>
                  <a:latin typeface="微软雅黑" panose="020B0503020204020204" pitchFamily="34" charset="-122"/>
                  <a:ea typeface="微软雅黑" panose="020B0503020204020204" pitchFamily="34" charset="-122"/>
                </a:rPr>
                <a:t>FedPSG</a:t>
              </a:r>
              <a:r>
                <a:rPr lang="en-US" altLang="zh-CN" dirty="0">
                  <a:solidFill>
                    <a:schemeClr val="bg1"/>
                  </a:solidFill>
                  <a:latin typeface="微软雅黑" panose="020B0503020204020204" pitchFamily="34" charset="-122"/>
                  <a:ea typeface="微软雅黑" panose="020B0503020204020204" pitchFamily="34" charset="-122"/>
                </a:rPr>
                <a:t>-PUM</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227148" y="1956439"/>
              <a:ext cx="7969512" cy="432000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A8F075B-2A41-4B4C-B078-772B74B1667B}"/>
                </a:ext>
              </a:extLst>
            </p:cNvPr>
            <p:cNvPicPr>
              <a:picLocks noChangeAspect="1"/>
            </p:cNvPicPr>
            <p:nvPr/>
          </p:nvPicPr>
          <p:blipFill>
            <a:blip r:embed="rId3"/>
            <a:stretch>
              <a:fillRect/>
            </a:stretch>
          </p:blipFill>
          <p:spPr>
            <a:xfrm>
              <a:off x="2242699" y="1972547"/>
              <a:ext cx="7955296" cy="4279400"/>
            </a:xfrm>
            <a:prstGeom prst="rect">
              <a:avLst/>
            </a:prstGeom>
          </p:spPr>
        </p:pic>
      </p:grpSp>
    </p:spTree>
    <p:extLst>
      <p:ext uri="{BB962C8B-B14F-4D97-AF65-F5344CB8AC3E}">
        <p14:creationId xmlns:p14="http://schemas.microsoft.com/office/powerpoint/2010/main" val="35960066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Process 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15" name="图片 14">
            <a:extLst>
              <a:ext uri="{FF2B5EF4-FFF2-40B4-BE49-F238E27FC236}">
                <a16:creationId xmlns:a16="http://schemas.microsoft.com/office/drawing/2014/main" id="{B154488C-7F0E-4D8B-86C9-C97826454D43}"/>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7376262" y="2105730"/>
            <a:ext cx="3895684" cy="4697248"/>
          </a:xfrm>
          <a:prstGeom prst="rect">
            <a:avLst/>
          </a:prstGeom>
          <a:noFill/>
          <a:ln>
            <a:noFill/>
          </a:ln>
        </p:spPr>
      </p:pic>
      <p:sp>
        <p:nvSpPr>
          <p:cNvPr id="38" name="文本框 37">
            <a:extLst>
              <a:ext uri="{FF2B5EF4-FFF2-40B4-BE49-F238E27FC236}">
                <a16:creationId xmlns:a16="http://schemas.microsoft.com/office/drawing/2014/main" id="{5354D173-4263-44E0-B1C1-EFCA25BD9B01}"/>
              </a:ext>
            </a:extLst>
          </p:cNvPr>
          <p:cNvSpPr txBox="1"/>
          <p:nvPr/>
        </p:nvSpPr>
        <p:spPr>
          <a:xfrm>
            <a:off x="1775954" y="177106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一、特征相关性计算流程</a:t>
            </a:r>
          </a:p>
        </p:txBody>
      </p:sp>
      <p:grpSp>
        <p:nvGrpSpPr>
          <p:cNvPr id="11" name="组合 10">
            <a:extLst>
              <a:ext uri="{FF2B5EF4-FFF2-40B4-BE49-F238E27FC236}">
                <a16:creationId xmlns:a16="http://schemas.microsoft.com/office/drawing/2014/main" id="{949407F8-FAE1-46B6-A91E-3E4C1347849F}"/>
              </a:ext>
            </a:extLst>
          </p:cNvPr>
          <p:cNvGrpSpPr/>
          <p:nvPr/>
        </p:nvGrpSpPr>
        <p:grpSpPr>
          <a:xfrm>
            <a:off x="1787654" y="2389022"/>
            <a:ext cx="5478090" cy="2618218"/>
            <a:chOff x="1566428" y="2395868"/>
            <a:chExt cx="5898749" cy="2618218"/>
          </a:xfrm>
        </p:grpSpPr>
        <p:grpSp>
          <p:nvGrpSpPr>
            <p:cNvPr id="3" name="组合 2">
              <a:extLst>
                <a:ext uri="{FF2B5EF4-FFF2-40B4-BE49-F238E27FC236}">
                  <a16:creationId xmlns:a16="http://schemas.microsoft.com/office/drawing/2014/main" id="{994F3ADA-971A-40EF-86E0-5BB915C625AB}"/>
                </a:ext>
              </a:extLst>
            </p:cNvPr>
            <p:cNvGrpSpPr/>
            <p:nvPr/>
          </p:nvGrpSpPr>
          <p:grpSpPr>
            <a:xfrm>
              <a:off x="1566428" y="2399930"/>
              <a:ext cx="809872" cy="2614156"/>
              <a:chOff x="1564618" y="2238554"/>
              <a:chExt cx="939641" cy="4510088"/>
            </a:xfrm>
          </p:grpSpPr>
          <p:pic>
            <p:nvPicPr>
              <p:cNvPr id="39" name="Image 1" descr="preencoded.png">
                <a:extLst>
                  <a:ext uri="{FF2B5EF4-FFF2-40B4-BE49-F238E27FC236}">
                    <a16:creationId xmlns:a16="http://schemas.microsoft.com/office/drawing/2014/main" id="{5CB079B7-D291-4856-801E-43318673B8FC}"/>
                  </a:ext>
                </a:extLst>
              </p:cNvPr>
              <p:cNvPicPr>
                <a:picLocks noChangeAspect="1"/>
              </p:cNvPicPr>
              <p:nvPr/>
            </p:nvPicPr>
            <p:blipFill>
              <a:blip r:embed="rId5"/>
              <a:stretch>
                <a:fillRect/>
              </a:stretch>
            </p:blipFill>
            <p:spPr>
              <a:xfrm>
                <a:off x="1564618" y="2238554"/>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0" name="Image 2" descr="preencoded.png">
                <a:extLst>
                  <a:ext uri="{FF2B5EF4-FFF2-40B4-BE49-F238E27FC236}">
                    <a16:creationId xmlns:a16="http://schemas.microsoft.com/office/drawing/2014/main" id="{00172B06-1E83-469A-81D4-E53550F9E472}"/>
                  </a:ext>
                </a:extLst>
              </p:cNvPr>
              <p:cNvPicPr>
                <a:picLocks noChangeAspect="1"/>
              </p:cNvPicPr>
              <p:nvPr/>
            </p:nvPicPr>
            <p:blipFill>
              <a:blip r:embed="rId6"/>
              <a:stretch>
                <a:fillRect/>
              </a:stretch>
            </p:blipFill>
            <p:spPr>
              <a:xfrm>
                <a:off x="1564618" y="3366076"/>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1" name="Image 3" descr="preencoded.png">
                <a:extLst>
                  <a:ext uri="{FF2B5EF4-FFF2-40B4-BE49-F238E27FC236}">
                    <a16:creationId xmlns:a16="http://schemas.microsoft.com/office/drawing/2014/main" id="{E1EB4F0F-54E2-4BA9-9556-0BEF07C8CADC}"/>
                  </a:ext>
                </a:extLst>
              </p:cNvPr>
              <p:cNvPicPr>
                <a:picLocks noChangeAspect="1"/>
              </p:cNvPicPr>
              <p:nvPr/>
            </p:nvPicPr>
            <p:blipFill>
              <a:blip r:embed="rId7"/>
              <a:stretch>
                <a:fillRect/>
              </a:stretch>
            </p:blipFill>
            <p:spPr>
              <a:xfrm>
                <a:off x="1564618" y="4493598"/>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2" name="Image 4" descr="preencoded.png">
                <a:extLst>
                  <a:ext uri="{FF2B5EF4-FFF2-40B4-BE49-F238E27FC236}">
                    <a16:creationId xmlns:a16="http://schemas.microsoft.com/office/drawing/2014/main" id="{2E159E57-BC56-4AA6-B6CE-1F193FAD1123}"/>
                  </a:ext>
                </a:extLst>
              </p:cNvPr>
              <p:cNvPicPr>
                <a:picLocks noChangeAspect="1"/>
              </p:cNvPicPr>
              <p:nvPr/>
            </p:nvPicPr>
            <p:blipFill>
              <a:blip r:embed="rId8"/>
              <a:stretch>
                <a:fillRect/>
              </a:stretch>
            </p:blipFill>
            <p:spPr>
              <a:xfrm>
                <a:off x="1564618" y="5621120"/>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sp>
          <p:nvSpPr>
            <p:cNvPr id="45" name="文本框 44">
              <a:extLst>
                <a:ext uri="{FF2B5EF4-FFF2-40B4-BE49-F238E27FC236}">
                  <a16:creationId xmlns:a16="http://schemas.microsoft.com/office/drawing/2014/main" id="{FF81E384-5012-424F-8C0B-99020BFFA77E}"/>
                </a:ext>
              </a:extLst>
            </p:cNvPr>
            <p:cNvSpPr txBox="1"/>
            <p:nvPr/>
          </p:nvSpPr>
          <p:spPr>
            <a:xfrm>
              <a:off x="2376300" y="2395868"/>
              <a:ext cx="5088877" cy="2618217"/>
            </a:xfrm>
            <a:prstGeom prst="rect">
              <a:avLst/>
            </a:prstGeom>
            <a:noFill/>
          </p:spPr>
          <p:txBody>
            <a:bodyPr wrap="square">
              <a:spAutoFit/>
            </a:bodyPr>
            <a:lstStyle/>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密钥生成与分发</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协调方</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生成密钥对</a:t>
              </a:r>
              <a:r>
                <a:rPr lang="en-US" altLang="zh-CN" sz="1350" dirty="0">
                  <a:solidFill>
                    <a:srgbClr val="272525"/>
                  </a:solidFill>
                  <a:latin typeface="微软雅黑" panose="020B0503020204020204" pitchFamily="34" charset="-122"/>
                  <a:ea typeface="微软雅黑" panose="020B0503020204020204" pitchFamily="34" charset="-122"/>
                </a:rPr>
                <a:t>{pk, </a:t>
              </a:r>
              <a:r>
                <a:rPr lang="en-US" altLang="zh-CN" sz="1350" dirty="0" err="1">
                  <a:solidFill>
                    <a:srgbClr val="272525"/>
                  </a:solidFill>
                  <a:latin typeface="微软雅黑" panose="020B0503020204020204" pitchFamily="34" charset="-122"/>
                  <a:ea typeface="微软雅黑" panose="020B0503020204020204" pitchFamily="34" charset="-122"/>
                </a:rPr>
                <a:t>sk</a:t>
              </a:r>
              <a:r>
                <a:rPr lang="en-US" altLang="zh-CN" sz="1350" dirty="0">
                  <a:solidFill>
                    <a:srgbClr val="272525"/>
                  </a:solidFill>
                  <a:latin typeface="微软雅黑" panose="020B0503020204020204" pitchFamily="34" charset="-122"/>
                  <a:ea typeface="微软雅黑" panose="020B0503020204020204" pitchFamily="34" charset="-122"/>
                </a:rPr>
                <a:t>}</a:t>
              </a:r>
              <a:r>
                <a:rPr lang="zh-CN" altLang="zh-CN" sz="1350" dirty="0">
                  <a:solidFill>
                    <a:srgbClr val="272525"/>
                  </a:solidFill>
                  <a:latin typeface="微软雅黑" panose="020B0503020204020204" pitchFamily="34" charset="-122"/>
                  <a:ea typeface="微软雅黑" panose="020B0503020204020204" pitchFamily="34" charset="-122"/>
                </a:rPr>
                <a:t>，将公钥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分发给</a:t>
              </a:r>
              <a:r>
                <a:rPr lang="en-US" altLang="zh-CN" sz="1350" dirty="0">
                  <a:solidFill>
                    <a:srgbClr val="272525"/>
                  </a:solidFill>
                  <a:latin typeface="微软雅黑" panose="020B0503020204020204" pitchFamily="34" charset="-122"/>
                  <a:ea typeface="微软雅黑" panose="020B0503020204020204" pitchFamily="34" charset="-122"/>
                </a:rPr>
                <a:t>A</a:t>
              </a:r>
              <a:r>
                <a:rPr lang="zh-CN" altLang="zh-CN" sz="1350" dirty="0">
                  <a:solidFill>
                    <a:srgbClr val="272525"/>
                  </a:solidFill>
                  <a:latin typeface="微软雅黑" panose="020B0503020204020204" pitchFamily="34" charset="-122"/>
                  <a:ea typeface="微软雅黑" panose="020B0503020204020204" pitchFamily="34" charset="-122"/>
                </a:rPr>
                <a:t>和</a:t>
              </a:r>
              <a:r>
                <a:rPr lang="en-US" altLang="zh-CN" sz="1350" dirty="0">
                  <a:solidFill>
                    <a:srgbClr val="272525"/>
                  </a:solidFill>
                  <a:latin typeface="微软雅黑" panose="020B0503020204020204" pitchFamily="34" charset="-122"/>
                  <a:ea typeface="微软雅黑" panose="020B0503020204020204" pitchFamily="34" charset="-122"/>
                </a:rPr>
                <a:t>B</a:t>
              </a:r>
              <a:endParaRPr lang="zh-CN" altLang="zh-CN" sz="1350" dirty="0">
                <a:solidFill>
                  <a:srgbClr val="272525"/>
                </a:solidFill>
                <a:latin typeface="微软雅黑" panose="020B0503020204020204" pitchFamily="34" charset="-122"/>
                <a:ea typeface="微软雅黑" panose="020B0503020204020204" pitchFamily="34" charset="-122"/>
              </a:endParaRP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特征秩向量计算</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各方将特征值转换为秩次，形成秩向量</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加密秩传输</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各方使用公钥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对秩向量进行加密，安全分享特征秩信息</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秩差与相关系数计算</a:t>
              </a:r>
            </a:p>
            <a:p>
              <a:pPr>
                <a:lnSpc>
                  <a:spcPts val="2500"/>
                </a:lnSpc>
              </a:pPr>
              <a:r>
                <a:rPr lang="en-US" altLang="zh-CN" sz="1350" dirty="0">
                  <a:solidFill>
                    <a:srgbClr val="272525"/>
                  </a:solidFill>
                  <a:latin typeface="微软雅黑" panose="020B0503020204020204" pitchFamily="34" charset="-122"/>
                  <a:ea typeface="微软雅黑" panose="020B0503020204020204" pitchFamily="34" charset="-122"/>
                </a:rPr>
                <a:t>B</a:t>
              </a:r>
              <a:r>
                <a:rPr lang="zh-CN" altLang="zh-CN" sz="1350" dirty="0">
                  <a:solidFill>
                    <a:srgbClr val="272525"/>
                  </a:solidFill>
                  <a:latin typeface="微软雅黑" panose="020B0503020204020204" pitchFamily="34" charset="-122"/>
                  <a:ea typeface="微软雅黑" panose="020B0503020204020204" pitchFamily="34" charset="-122"/>
                </a:rPr>
                <a:t>方计算加密秩差向量，</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方解密后计算</a:t>
              </a:r>
              <a:r>
                <a:rPr lang="en-US" altLang="zh-CN" sz="1350" dirty="0">
                  <a:solidFill>
                    <a:srgbClr val="272525"/>
                  </a:solidFill>
                  <a:latin typeface="微软雅黑" panose="020B0503020204020204" pitchFamily="34" charset="-122"/>
                  <a:ea typeface="微软雅黑" panose="020B0503020204020204" pitchFamily="34" charset="-122"/>
                </a:rPr>
                <a:t>Spearman</a:t>
              </a:r>
              <a:r>
                <a:rPr lang="zh-CN" altLang="zh-CN" sz="1350" dirty="0">
                  <a:solidFill>
                    <a:srgbClr val="272525"/>
                  </a:solidFill>
                  <a:latin typeface="微软雅黑" panose="020B0503020204020204" pitchFamily="34" charset="-122"/>
                  <a:ea typeface="微软雅黑" panose="020B0503020204020204" pitchFamily="34" charset="-122"/>
                </a:rPr>
                <a:t>相关系数</a:t>
              </a:r>
            </a:p>
          </p:txBody>
        </p:sp>
      </p:grpSp>
      <p:sp>
        <p:nvSpPr>
          <p:cNvPr id="46" name="文本框 45">
            <a:extLst>
              <a:ext uri="{FF2B5EF4-FFF2-40B4-BE49-F238E27FC236}">
                <a16:creationId xmlns:a16="http://schemas.microsoft.com/office/drawing/2014/main" id="{394FA61A-3FD6-48F7-BB64-AC4136304080}"/>
              </a:ext>
            </a:extLst>
          </p:cNvPr>
          <p:cNvSpPr txBox="1"/>
          <p:nvPr/>
        </p:nvSpPr>
        <p:spPr>
          <a:xfrm>
            <a:off x="1775954" y="515683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三、计算平均关联强度</a:t>
            </a:r>
          </a:p>
        </p:txBody>
      </p:sp>
      <p:sp>
        <p:nvSpPr>
          <p:cNvPr id="47" name="文本框 46">
            <a:extLst>
              <a:ext uri="{FF2B5EF4-FFF2-40B4-BE49-F238E27FC236}">
                <a16:creationId xmlns:a16="http://schemas.microsoft.com/office/drawing/2014/main" id="{8CA6D7DF-A970-409F-A5CC-5E28809928F5}"/>
              </a:ext>
            </a:extLst>
          </p:cNvPr>
          <p:cNvSpPr txBox="1"/>
          <p:nvPr/>
        </p:nvSpPr>
        <p:spPr>
          <a:xfrm>
            <a:off x="7376262" y="1771065"/>
            <a:ext cx="31762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二、构建跨方相关性矩阵</a:t>
            </a:r>
          </a:p>
        </p:txBody>
      </p:sp>
      <p:graphicFrame>
        <p:nvGraphicFramePr>
          <p:cNvPr id="52" name="对象 51">
            <a:extLst>
              <a:ext uri="{FF2B5EF4-FFF2-40B4-BE49-F238E27FC236}">
                <a16:creationId xmlns:a16="http://schemas.microsoft.com/office/drawing/2014/main" id="{14A4F5EB-D4B8-474D-83B9-F1BD972127E0}"/>
              </a:ext>
            </a:extLst>
          </p:cNvPr>
          <p:cNvGraphicFramePr>
            <a:graphicFrameLocks noChangeAspect="1"/>
          </p:cNvGraphicFramePr>
          <p:nvPr>
            <p:extLst>
              <p:ext uri="{D42A27DB-BD31-4B8C-83A1-F6EECF244321}">
                <p14:modId xmlns:p14="http://schemas.microsoft.com/office/powerpoint/2010/main" val="3267051140"/>
              </p:ext>
            </p:extLst>
          </p:nvPr>
        </p:nvGraphicFramePr>
        <p:xfrm>
          <a:off x="1775954" y="5574187"/>
          <a:ext cx="2894959" cy="724294"/>
        </p:xfrm>
        <a:graphic>
          <a:graphicData uri="http://schemas.openxmlformats.org/presentationml/2006/ole">
            <mc:AlternateContent xmlns:mc="http://schemas.openxmlformats.org/markup-compatibility/2006">
              <mc:Choice xmlns:v="urn:schemas-microsoft-com:vml" Requires="v">
                <p:oleObj spid="_x0000_s6186" name="Equation" r:id="rId9" imgW="2074886" imgH="518432" progId="Equation.DSMT4">
                  <p:embed/>
                </p:oleObj>
              </mc:Choice>
              <mc:Fallback>
                <p:oleObj name="Equation" r:id="rId9" imgW="2074886" imgH="518432" progId="Equation.DSMT4">
                  <p:embed/>
                  <p:pic>
                    <p:nvPicPr>
                      <p:cNvPr id="0" name=""/>
                      <p:cNvPicPr/>
                      <p:nvPr/>
                    </p:nvPicPr>
                    <p:blipFill>
                      <a:blip r:embed="rId10"/>
                      <a:stretch>
                        <a:fillRect/>
                      </a:stretch>
                    </p:blipFill>
                    <p:spPr>
                      <a:xfrm>
                        <a:off x="1775954" y="5574187"/>
                        <a:ext cx="2894959" cy="724294"/>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AE93D8B4-0BAC-45CA-B8FC-F8F3A80CE5AE}"/>
              </a:ext>
            </a:extLst>
          </p:cNvPr>
          <p:cNvGraphicFramePr>
            <a:graphicFrameLocks noChangeAspect="1"/>
          </p:cNvGraphicFramePr>
          <p:nvPr>
            <p:extLst>
              <p:ext uri="{D42A27DB-BD31-4B8C-83A1-F6EECF244321}">
                <p14:modId xmlns:p14="http://schemas.microsoft.com/office/powerpoint/2010/main" val="592992434"/>
              </p:ext>
            </p:extLst>
          </p:nvPr>
        </p:nvGraphicFramePr>
        <p:xfrm>
          <a:off x="1775954" y="6346501"/>
          <a:ext cx="2232513" cy="511499"/>
        </p:xfrm>
        <a:graphic>
          <a:graphicData uri="http://schemas.openxmlformats.org/presentationml/2006/ole">
            <mc:AlternateContent xmlns:mc="http://schemas.openxmlformats.org/markup-compatibility/2006">
              <mc:Choice xmlns:v="urn:schemas-microsoft-com:vml" Requires="v">
                <p:oleObj spid="_x0000_s6187" name="Equation" r:id="rId11" imgW="1253509" imgH="287791" progId="Equation.DSMT4">
                  <p:embed/>
                </p:oleObj>
              </mc:Choice>
              <mc:Fallback>
                <p:oleObj name="Equation" r:id="rId11" imgW="1253509" imgH="287791" progId="Equation.DSMT4">
                  <p:embed/>
                  <p:pic>
                    <p:nvPicPr>
                      <p:cNvPr id="0" name=""/>
                      <p:cNvPicPr/>
                      <p:nvPr/>
                    </p:nvPicPr>
                    <p:blipFill>
                      <a:blip r:embed="rId12"/>
                      <a:stretch>
                        <a:fillRect/>
                      </a:stretch>
                    </p:blipFill>
                    <p:spPr>
                      <a:xfrm>
                        <a:off x="1775954" y="6346501"/>
                        <a:ext cx="2232513" cy="511499"/>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3B87000A-1D08-4733-81B6-8E39C185B0B0}"/>
              </a:ext>
            </a:extLst>
          </p:cNvPr>
          <p:cNvSpPr txBox="1"/>
          <p:nvPr/>
        </p:nvSpPr>
        <p:spPr>
          <a:xfrm>
            <a:off x="4962458" y="5751668"/>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58" name="文本框 57">
            <a:extLst>
              <a:ext uri="{FF2B5EF4-FFF2-40B4-BE49-F238E27FC236}">
                <a16:creationId xmlns:a16="http://schemas.microsoft.com/office/drawing/2014/main" id="{1867A5ED-2E2A-4C45-8D89-992A832C3AE2}"/>
              </a:ext>
            </a:extLst>
          </p:cNvPr>
          <p:cNvSpPr txBox="1"/>
          <p:nvPr/>
        </p:nvSpPr>
        <p:spPr>
          <a:xfrm>
            <a:off x="4962457" y="6423622"/>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Tree>
    <p:extLst>
      <p:ext uri="{BB962C8B-B14F-4D97-AF65-F5344CB8AC3E}">
        <p14:creationId xmlns:p14="http://schemas.microsoft.com/office/powerpoint/2010/main" val="108037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Process 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pic>
        <p:nvPicPr>
          <p:cNvPr id="5" name="图片 4">
            <a:extLst>
              <a:ext uri="{FF2B5EF4-FFF2-40B4-BE49-F238E27FC236}">
                <a16:creationId xmlns:a16="http://schemas.microsoft.com/office/drawing/2014/main" id="{13751F9C-5DC0-4633-B443-FF3647D4CDF0}"/>
              </a:ext>
            </a:extLst>
          </p:cNvPr>
          <p:cNvPicPr>
            <a:picLocks noChangeAspect="1"/>
          </p:cNvPicPr>
          <p:nvPr/>
        </p:nvPicPr>
        <p:blipFill>
          <a:blip r:embed="rId3"/>
          <a:stretch>
            <a:fillRect/>
          </a:stretch>
        </p:blipFill>
        <p:spPr>
          <a:xfrm>
            <a:off x="2065867" y="2342515"/>
            <a:ext cx="4536000" cy="4316400"/>
          </a:xfrm>
          <a:prstGeom prst="rect">
            <a:avLst/>
          </a:prstGeom>
        </p:spPr>
      </p:pic>
      <p:pic>
        <p:nvPicPr>
          <p:cNvPr id="6" name="图片 5">
            <a:extLst>
              <a:ext uri="{FF2B5EF4-FFF2-40B4-BE49-F238E27FC236}">
                <a16:creationId xmlns:a16="http://schemas.microsoft.com/office/drawing/2014/main" id="{7E4A1FF1-D473-490A-AE92-F7D6825716E9}"/>
              </a:ext>
            </a:extLst>
          </p:cNvPr>
          <p:cNvPicPr>
            <a:picLocks noChangeAspect="1"/>
          </p:cNvPicPr>
          <p:nvPr/>
        </p:nvPicPr>
        <p:blipFill>
          <a:blip r:embed="rId4"/>
          <a:stretch>
            <a:fillRect/>
          </a:stretch>
        </p:blipFill>
        <p:spPr>
          <a:xfrm>
            <a:off x="6941185" y="2341263"/>
            <a:ext cx="4536000" cy="4317652"/>
          </a:xfrm>
          <a:prstGeom prst="rect">
            <a:avLst/>
          </a:prstGeom>
        </p:spPr>
      </p:pic>
    </p:spTree>
    <p:extLst>
      <p:ext uri="{BB962C8B-B14F-4D97-AF65-F5344CB8AC3E}">
        <p14:creationId xmlns:p14="http://schemas.microsoft.com/office/powerpoint/2010/main" val="15044451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Process III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pic>
        <p:nvPicPr>
          <p:cNvPr id="17" name="图片 16"/>
          <p:cNvPicPr/>
          <p:nvPr/>
        </p:nvPicPr>
        <p:blipFill>
          <a:blip r:embed="rId4"/>
          <a:stretch>
            <a:fillRect/>
          </a:stretch>
        </p:blipFill>
        <p:spPr>
          <a:xfrm>
            <a:off x="3403917" y="4759325"/>
            <a:ext cx="61277" cy="152717"/>
          </a:xfrm>
          <a:prstGeom prst="rect">
            <a:avLst/>
          </a:prstGeom>
        </p:spPr>
      </p:pic>
      <p:pic>
        <p:nvPicPr>
          <p:cNvPr id="18" name="图片 17"/>
          <p:cNvPicPr/>
          <p:nvPr/>
        </p:nvPicPr>
        <p:blipFill>
          <a:blip r:embed="rId5"/>
          <a:stretch>
            <a:fillRect/>
          </a:stretch>
        </p:blipFill>
        <p:spPr>
          <a:xfrm>
            <a:off x="3411538" y="5265420"/>
            <a:ext cx="61277" cy="152717"/>
          </a:xfrm>
          <a:prstGeom prst="rect">
            <a:avLst/>
          </a:prstGeom>
        </p:spPr>
      </p:pic>
      <p:sp>
        <p:nvSpPr>
          <p:cNvPr id="3" name="幻云PPT-演示军团4"/>
          <p:cNvSpPr/>
          <p:nvPr>
            <p:custDataLst>
              <p:tags r:id="rId1"/>
            </p:custDataLst>
          </p:nvPr>
        </p:nvSpPr>
        <p:spPr>
          <a:xfrm>
            <a:off x="2042795" y="1924684"/>
            <a:ext cx="9931110" cy="44858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866" y="1867091"/>
            <a:ext cx="9586595" cy="1501373"/>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dirty="0" err="1"/>
              <a:t>FedPSG</a:t>
            </a:r>
            <a:r>
              <a:rPr lang="en-US" altLang="zh-CN" sz="1600" dirty="0"/>
              <a:t>-PUM</a:t>
            </a:r>
            <a:r>
              <a:rPr lang="zh-CN" altLang="en-US" sz="1600" dirty="0"/>
              <a:t>框架采用</a:t>
            </a:r>
            <a:r>
              <a:rPr lang="en-US" altLang="zh-CN" sz="1600" b="1" dirty="0"/>
              <a:t>"</a:t>
            </a:r>
            <a:r>
              <a:rPr lang="zh-CN" altLang="en-US" sz="1600" b="1" dirty="0"/>
              <a:t>分而治之</a:t>
            </a:r>
            <a:r>
              <a:rPr lang="en-US" altLang="zh-CN" sz="1600" b="1" dirty="0"/>
              <a:t>"</a:t>
            </a:r>
            <a:r>
              <a:rPr lang="zh-CN" altLang="en-US" sz="1600" b="1" dirty="0"/>
              <a:t>策略</a:t>
            </a:r>
            <a:r>
              <a:rPr lang="zh-CN" altLang="en-US" sz="1600" dirty="0"/>
              <a:t>，将</a:t>
            </a:r>
            <a:r>
              <a:rPr lang="en-US" altLang="zh-CN" sz="1600" dirty="0"/>
              <a:t>B</a:t>
            </a:r>
            <a:r>
              <a:rPr lang="zh-CN" altLang="en-US" sz="1600" dirty="0"/>
              <a:t>方特征按相关性阈值</a:t>
            </a:r>
            <a:r>
              <a:rPr lang="en-US" altLang="zh-CN" sz="1600" dirty="0"/>
              <a:t>τ</a:t>
            </a:r>
            <a:r>
              <a:rPr lang="zh-CN" altLang="en-US" sz="1600" dirty="0"/>
              <a:t>分为</a:t>
            </a:r>
            <a:r>
              <a:rPr lang="zh-CN" altLang="en-US" sz="1600" b="1" dirty="0"/>
              <a:t>高低</a:t>
            </a:r>
            <a:r>
              <a:rPr lang="zh-CN" altLang="en-US" sz="1600" dirty="0"/>
              <a:t>两组，高相关特征通过</a:t>
            </a:r>
            <a:r>
              <a:rPr lang="en-US" altLang="zh-CN" sz="1600" dirty="0"/>
              <a:t>VFPU-M</a:t>
            </a:r>
            <a:r>
              <a:rPr lang="zh-CN" altLang="en-US" sz="1600" dirty="0"/>
              <a:t>预测，低相关特征利用多种生成模型</a:t>
            </a:r>
            <a:r>
              <a:rPr lang="en-US" altLang="zh-CN" sz="1600" dirty="0"/>
              <a:t>(</a:t>
            </a:r>
            <a:r>
              <a:rPr lang="zh-CN" altLang="en-US" sz="1600" dirty="0"/>
              <a:t>如</a:t>
            </a:r>
            <a:r>
              <a:rPr lang="en-US" altLang="zh-CN" sz="1600" dirty="0"/>
              <a:t>CTGAN</a:t>
            </a:r>
            <a:r>
              <a:rPr lang="zh-CN" altLang="en-US" sz="1600" dirty="0"/>
              <a:t>、</a:t>
            </a:r>
            <a:r>
              <a:rPr lang="en-US" altLang="zh-CN" sz="1600" dirty="0" err="1"/>
              <a:t>TabDDPM</a:t>
            </a:r>
            <a:r>
              <a:rPr lang="zh-CN" altLang="en-US" sz="1600" dirty="0"/>
              <a:t>、</a:t>
            </a:r>
            <a:r>
              <a:rPr lang="en-US" altLang="zh-CN" sz="1600" dirty="0"/>
              <a:t>VF-GAIN</a:t>
            </a:r>
            <a:r>
              <a:rPr lang="zh-CN" altLang="en-US" sz="1600" dirty="0"/>
              <a:t>等</a:t>
            </a:r>
            <a:r>
              <a:rPr lang="en-US" altLang="zh-CN" sz="1600" dirty="0"/>
              <a:t>)</a:t>
            </a:r>
            <a:r>
              <a:rPr lang="zh-CN" altLang="en-US" sz="1600" dirty="0"/>
              <a:t>在</a:t>
            </a:r>
            <a:r>
              <a:rPr lang="en-US" altLang="zh-CN" sz="1600" b="1" dirty="0"/>
              <a:t>B</a:t>
            </a:r>
            <a:r>
              <a:rPr lang="zh-CN" altLang="en-US" sz="1600" b="1" dirty="0"/>
              <a:t>方本地合成</a:t>
            </a:r>
            <a:r>
              <a:rPr lang="zh-CN" altLang="en-US" sz="1600" dirty="0"/>
              <a:t>，</a:t>
            </a:r>
            <a:r>
              <a:rPr lang="zh-CN" altLang="en-US" sz="1600" b="1" dirty="0"/>
              <a:t>两部分结果合并为完整预测矩阵，形成高效互补的联邦样本生成方法。</a:t>
            </a:r>
          </a:p>
        </p:txBody>
      </p:sp>
      <p:pic>
        <p:nvPicPr>
          <p:cNvPr id="19" name="图片 18">
            <a:extLst>
              <a:ext uri="{FF2B5EF4-FFF2-40B4-BE49-F238E27FC236}">
                <a16:creationId xmlns:a16="http://schemas.microsoft.com/office/drawing/2014/main" id="{8A61A019-EDA7-4948-9CE1-BA5ECC534F29}"/>
              </a:ext>
            </a:extLst>
          </p:cNvPr>
          <p:cNvPicPr>
            <a:picLocks noChangeAspect="1"/>
          </p:cNvPicPr>
          <p:nvPr/>
        </p:nvPicPr>
        <p:blipFill>
          <a:blip r:embed="rId6"/>
          <a:stretch>
            <a:fillRect/>
          </a:stretch>
        </p:blipFill>
        <p:spPr>
          <a:xfrm>
            <a:off x="2994019" y="3489537"/>
            <a:ext cx="7437765" cy="2798307"/>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en-US" altLang="zh-CN" dirty="0" err="1"/>
              <a:t>FedPSG</a:t>
            </a:r>
            <a:r>
              <a:rPr lang="en-US" altLang="zh-CN" dirty="0"/>
              <a:t>-PUM </a:t>
            </a:r>
            <a:r>
              <a:rPr lang="zh-CN" altLang="en-US" dirty="0"/>
              <a:t>不同的设置</a:t>
            </a:r>
          </a:p>
        </p:txBody>
      </p:sp>
      <p:sp>
        <p:nvSpPr>
          <p:cNvPr id="9" name="下箭头 8"/>
          <p:cNvSpPr/>
          <p:nvPr/>
        </p:nvSpPr>
        <p:spPr>
          <a:xfrm>
            <a:off x="4416461"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dirty="0"/>
              <a:t>基线对比实验</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416461" y="4633484"/>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347629" y="5339080"/>
            <a:ext cx="4472305" cy="337185"/>
          </a:xfrm>
          <a:prstGeom prst="rect">
            <a:avLst/>
          </a:prstGeom>
        </p:spPr>
        <p:txBody>
          <a:bodyPr wrap="square">
            <a:spAutoFit/>
          </a:bodyPr>
          <a:lstStyle/>
          <a:p>
            <a:pPr algn="ctr"/>
            <a:r>
              <a:rPr lang="zh-CN" altLang="en-US" sz="1600" dirty="0"/>
              <a:t>样本生成效果对比</a:t>
            </a:r>
          </a:p>
        </p:txBody>
      </p:sp>
      <p:sp>
        <p:nvSpPr>
          <p:cNvPr id="27" name="文本框 26"/>
          <p:cNvSpPr txBox="1"/>
          <p:nvPr/>
        </p:nvSpPr>
        <p:spPr>
          <a:xfrm>
            <a:off x="7073900" y="2553172"/>
            <a:ext cx="4594860" cy="3528274"/>
          </a:xfrm>
          <a:prstGeom prst="rect">
            <a:avLst/>
          </a:prstGeom>
          <a:noFill/>
        </p:spPr>
        <p:txBody>
          <a:bodyPr wrap="square" rtlCol="0">
            <a:spAutoFit/>
          </a:bodyPr>
          <a:lstStyle/>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：能够处理混合类型数据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连续和离散特征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：结合分类器网络的表格生成模型</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：优化类别不平衡问题处理能力</a:t>
            </a: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TVAE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：通过潜在空间映射生成表格数据，同时处理数值型和类别型特征</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：迭代去噪过程生成高质量混合类型数据</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3854303356"/>
              </p:ext>
            </p:extLst>
          </p:nvPr>
        </p:nvGraphicFramePr>
        <p:xfrm>
          <a:off x="5157445" y="42129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2854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41496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
        <p:nvSpPr>
          <p:cNvPr id="27" name="文本框 26">
            <a:extLst>
              <a:ext uri="{FF2B5EF4-FFF2-40B4-BE49-F238E27FC236}">
                <a16:creationId xmlns:a16="http://schemas.microsoft.com/office/drawing/2014/main" id="{A485EEBD-3BE3-4B46-B44C-8C00BECDF0FE}"/>
              </a:ext>
            </a:extLst>
          </p:cNvPr>
          <p:cNvSpPr txBox="1"/>
          <p:nvPr/>
        </p:nvSpPr>
        <p:spPr>
          <a:xfrm>
            <a:off x="1963548"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方法在不同缺失率下和不同相关性阈值（𝜏）下的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8" name="文本框 27">
            <a:extLst>
              <a:ext uri="{FF2B5EF4-FFF2-40B4-BE49-F238E27FC236}">
                <a16:creationId xmlns:a16="http://schemas.microsoft.com/office/drawing/2014/main" id="{897E9E0A-DF91-44D0-9D7D-9DB410A2B95B}"/>
              </a:ext>
            </a:extLst>
          </p:cNvPr>
          <p:cNvSpPr txBox="1"/>
          <p:nvPr/>
        </p:nvSpPr>
        <p:spPr>
          <a:xfrm>
            <a:off x="8689057"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4-4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方法在不同缺失率下和不同置信度阈值（𝛼）下的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9" name="文本框 28">
            <a:extLst>
              <a:ext uri="{FF2B5EF4-FFF2-40B4-BE49-F238E27FC236}">
                <a16:creationId xmlns:a16="http://schemas.microsoft.com/office/drawing/2014/main" id="{C278AD09-690B-48E0-9A2B-9D88C7D4FF57}"/>
              </a:ext>
            </a:extLst>
          </p:cNvPr>
          <p:cNvSpPr txBox="1"/>
          <p:nvPr/>
        </p:nvSpPr>
        <p:spPr>
          <a:xfrm>
            <a:off x="5054133" y="4008128"/>
            <a:ext cx="3553875" cy="200055"/>
          </a:xfrm>
          <a:prstGeom prst="rect">
            <a:avLst/>
          </a:prstGeom>
          <a:noFill/>
        </p:spPr>
        <p:txBody>
          <a:bodyPr wrap="square">
            <a:spAutoFit/>
          </a:bodyPr>
          <a:lstStyle/>
          <a:p>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4-1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 </a:t>
            </a:r>
            <a:r>
              <a:rPr lang="en-US" altLang="zh-CN" sz="7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使用不同基学习器得到的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显著优于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性能更稳定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7"/>
          <a:stretch>
            <a:fillRect/>
          </a:stretch>
        </p:blipFill>
        <p:spPr>
          <a:xfrm>
            <a:off x="2215841" y="3963576"/>
            <a:ext cx="9224010" cy="2164268"/>
          </a:xfrm>
          <a:prstGeom prst="rect">
            <a:avLst/>
          </a:prstGeom>
        </p:spPr>
      </p:pic>
      <p:sp>
        <p:nvSpPr>
          <p:cNvPr id="19" name="文本框 18">
            <a:extLst>
              <a:ext uri="{FF2B5EF4-FFF2-40B4-BE49-F238E27FC236}">
                <a16:creationId xmlns:a16="http://schemas.microsoft.com/office/drawing/2014/main" id="{2F3889E9-188C-4E17-BF42-2BAE343F928E}"/>
              </a:ext>
            </a:extLst>
          </p:cNvPr>
          <p:cNvSpPr txBox="1"/>
          <p:nvPr/>
        </p:nvSpPr>
        <p:spPr>
          <a:xfrm>
            <a:off x="2644140"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7" name="文本框 26">
            <a:extLst>
              <a:ext uri="{FF2B5EF4-FFF2-40B4-BE49-F238E27FC236}">
                <a16:creationId xmlns:a16="http://schemas.microsoft.com/office/drawing/2014/main" id="{DDE9522E-69F7-405C-B321-3A478460E8C3}"/>
              </a:ext>
            </a:extLst>
          </p:cNvPr>
          <p:cNvSpPr txBox="1"/>
          <p:nvPr/>
        </p:nvSpPr>
        <p:spPr>
          <a:xfrm>
            <a:off x="7171055"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Letter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News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extLst>
      <p:ext uri="{BB962C8B-B14F-4D97-AF65-F5344CB8AC3E}">
        <p14:creationId xmlns:p14="http://schemas.microsoft.com/office/powerpoint/2010/main" val="1635727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7"/>
          <a:srcRect/>
          <a:stretch/>
        </p:blipFill>
        <p:spPr>
          <a:xfrm>
            <a:off x="6750050" y="2533649"/>
            <a:ext cx="4784107" cy="3599815"/>
          </a:xfrm>
          <a:prstGeom prst="rect">
            <a:avLst/>
          </a:prstGeom>
        </p:spPr>
      </p:pic>
      <p:sp>
        <p:nvSpPr>
          <p:cNvPr id="19" name="文本框 18">
            <a:extLst>
              <a:ext uri="{FF2B5EF4-FFF2-40B4-BE49-F238E27FC236}">
                <a16:creationId xmlns:a16="http://schemas.microsoft.com/office/drawing/2014/main" id="{A7C34885-0B1E-4288-BD3B-28CA6C5AADD9}"/>
              </a:ext>
            </a:extLst>
          </p:cNvPr>
          <p:cNvSpPr txBox="1"/>
          <p:nvPr/>
        </p:nvSpPr>
        <p:spPr>
          <a:xfrm>
            <a:off x="8348415" y="6302767"/>
            <a:ext cx="2169090" cy="215444"/>
          </a:xfrm>
          <a:prstGeom prst="rect">
            <a:avLst/>
          </a:prstGeom>
          <a:noFill/>
        </p:spPr>
        <p:txBody>
          <a:bodyPr wrap="square">
            <a:spAutoFit/>
          </a:bodyPr>
          <a:lstStyle/>
          <a:p>
            <a:r>
              <a:rPr lang="zh-CN" altLang="en-US" sz="800" dirty="0">
                <a:solidFill>
                  <a:schemeClr val="bg1"/>
                </a:solidFill>
                <a:latin typeface="微软雅黑" panose="020B0503020204020204" pitchFamily="34" charset="-122"/>
                <a:ea typeface="微软雅黑" panose="020B0503020204020204" pitchFamily="34" charset="-122"/>
                <a:cs typeface="+mn-lt"/>
              </a:rPr>
              <a:t>图 </a:t>
            </a:r>
            <a:r>
              <a:rPr lang="en-US" altLang="zh-CN" sz="800" dirty="0">
                <a:solidFill>
                  <a:schemeClr val="bg1"/>
                </a:solidFill>
                <a:latin typeface="微软雅黑" panose="020B0503020204020204" pitchFamily="34" charset="-122"/>
                <a:ea typeface="微软雅黑" panose="020B0503020204020204" pitchFamily="34" charset="-122"/>
                <a:cs typeface="+mn-lt"/>
              </a:rPr>
              <a:t>4-5 </a:t>
            </a:r>
            <a:r>
              <a:rPr lang="zh-CN" altLang="en-US" sz="800" dirty="0">
                <a:solidFill>
                  <a:schemeClr val="bg1"/>
                </a:solidFill>
                <a:latin typeface="微软雅黑" panose="020B0503020204020204" pitchFamily="34" charset="-122"/>
                <a:ea typeface="微软雅黑" panose="020B0503020204020204" pitchFamily="34" charset="-122"/>
                <a:cs typeface="+mn-lt"/>
              </a:rPr>
              <a:t>样本生成效果对比（</a:t>
            </a:r>
            <a:r>
              <a:rPr lang="en-US" altLang="zh-CN" sz="800" dirty="0">
                <a:solidFill>
                  <a:schemeClr val="bg1"/>
                </a:solidFill>
                <a:latin typeface="微软雅黑" panose="020B0503020204020204" pitchFamily="34" charset="-122"/>
                <a:ea typeface="微软雅黑" panose="020B0503020204020204" pitchFamily="34" charset="-122"/>
                <a:cs typeface="+mn-lt"/>
              </a:rPr>
              <a:t>Bank </a:t>
            </a:r>
            <a:r>
              <a:rPr lang="zh-CN" altLang="en-US" sz="800" dirty="0">
                <a:solidFill>
                  <a:schemeClr val="bg1"/>
                </a:solidFill>
                <a:latin typeface="微软雅黑" panose="020B0503020204020204" pitchFamily="34" charset="-122"/>
                <a:ea typeface="微软雅黑" panose="020B0503020204020204" pitchFamily="34" charset="-122"/>
                <a:cs typeface="+mn-lt"/>
              </a:rPr>
              <a:t>数据集）</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4"/>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5">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5"/>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lstStyle/>
          <a:p>
            <a:pPr>
              <a:lnSpc>
                <a:spcPct val="170000"/>
              </a:lnSpc>
            </a:pPr>
            <a:r>
              <a:rPr lang="en-US" altLang="zh-CN" sz="1600" dirty="0">
                <a:latin typeface="Times Newer Roman" panose="00000500000000000000" charset="0"/>
                <a:cs typeface="Times Newer Roman" panose="00000500000000000000" charset="0"/>
              </a:rPr>
              <a:t>[1]  </a:t>
            </a:r>
            <a:r>
              <a:rPr lang="zh-CN" altLang="en-US" sz="1600" dirty="0">
                <a:latin typeface="Times Newer Roman" panose="00000500000000000000" charset="0"/>
                <a:cs typeface="Times Newer Roman" panose="00000500000000000000" charset="0"/>
              </a:rPr>
              <a:t>第</a:t>
            </a:r>
            <a:r>
              <a:rPr lang="en-US" altLang="zh-CN" sz="1600" dirty="0">
                <a:latin typeface="Times Newer Roman" panose="00000500000000000000" charset="0"/>
                <a:cs typeface="Times Newer Roman" panose="00000500000000000000" charset="0"/>
              </a:rPr>
              <a:t> 2 </a:t>
            </a:r>
            <a:r>
              <a:rPr lang="zh-CN" altLang="en-US" sz="1600" dirty="0">
                <a:latin typeface="Times Newer Roman" panose="00000500000000000000" charset="0"/>
                <a:cs typeface="Times Newer Roman" panose="00000500000000000000" charset="0"/>
              </a:rPr>
              <a:t>作者（导师第</a:t>
            </a:r>
            <a:r>
              <a:rPr lang="en-US" altLang="zh-CN" sz="1600" dirty="0">
                <a:latin typeface="Times Newer Roman" panose="00000500000000000000" charset="0"/>
                <a:cs typeface="Times Newer Roman" panose="00000500000000000000" charset="0"/>
              </a:rPr>
              <a:t> 1 </a:t>
            </a:r>
            <a:r>
              <a:rPr lang="zh-CN" altLang="en-US" sz="1600" dirty="0">
                <a:latin typeface="Times Newer Roman" panose="00000500000000000000" charset="0"/>
                <a:cs typeface="Times Newer Roman" panose="00000500000000000000" charset="0"/>
              </a:rPr>
              <a:t>作者）</a:t>
            </a:r>
            <a:r>
              <a:rPr lang="en-US" altLang="zh-CN" sz="1600" dirty="0">
                <a:latin typeface="Times Newer Roman" panose="00000500000000000000" charset="0"/>
                <a:cs typeface="Times Newer Roman" panose="00000500000000000000" charset="0"/>
              </a:rPr>
              <a:t>. IEEE Transactions on Big Data, 2023. (SCI </a:t>
            </a:r>
            <a:r>
              <a:rPr lang="zh-CN" altLang="en-US" sz="1600" dirty="0">
                <a:latin typeface="Times Newer Roman" panose="00000500000000000000" charset="0"/>
                <a:cs typeface="Times Newer Roman" panose="00000500000000000000" charset="0"/>
              </a:rPr>
              <a:t>二区期刊，已录用</a:t>
            </a:r>
            <a:r>
              <a:rPr lang="en-US" altLang="zh-CN" sz="16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5"/>
          <a:stretch>
            <a:fillRect/>
          </a:stretch>
        </p:blipFill>
        <p:spPr>
          <a:xfrm>
            <a:off x="7919085" y="2943860"/>
            <a:ext cx="3302635" cy="33026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41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研究现状</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国内外研究现状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24396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联邦半监督学习</a:t>
            </a:r>
          </a:p>
        </p:txBody>
      </p:sp>
      <p:sp>
        <p:nvSpPr>
          <p:cNvPr id="9" name="文本框 8"/>
          <p:cNvSpPr txBox="1"/>
          <p:nvPr/>
        </p:nvSpPr>
        <p:spPr>
          <a:xfrm>
            <a:off x="2065655" y="1941830"/>
            <a:ext cx="3929380" cy="150241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Lin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FedPU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方法使客户端仅负责学习正类并独立训练，有效解决了标签在客户端和服务器端两种架构下的联邦学习挑战。</a:t>
            </a:r>
          </a:p>
        </p:txBody>
      </p:sp>
      <p:pic>
        <p:nvPicPr>
          <p:cNvPr id="10" name="IM 6"/>
          <p:cNvPicPr/>
          <p:nvPr/>
        </p:nvPicPr>
        <p:blipFill>
          <a:blip r:embed="rId3"/>
          <a:stretch>
            <a:fillRect/>
          </a:stretch>
        </p:blipFill>
        <p:spPr>
          <a:xfrm>
            <a:off x="2851785" y="4603115"/>
            <a:ext cx="2259330" cy="1317625"/>
          </a:xfrm>
          <a:prstGeom prst="rect">
            <a:avLst/>
          </a:prstGeom>
        </p:spPr>
      </p:pic>
      <p:pic>
        <p:nvPicPr>
          <p:cNvPr id="11" name="IM 4"/>
          <p:cNvPicPr/>
          <p:nvPr/>
        </p:nvPicPr>
        <p:blipFill>
          <a:blip r:embed="rId4"/>
          <a:stretch>
            <a:fillRect/>
          </a:stretch>
        </p:blipFill>
        <p:spPr>
          <a:xfrm>
            <a:off x="2851785" y="3357880"/>
            <a:ext cx="2357120" cy="1099820"/>
          </a:xfrm>
          <a:prstGeom prst="rect">
            <a:avLst/>
          </a:prstGeom>
        </p:spPr>
      </p:pic>
      <p:sp>
        <p:nvSpPr>
          <p:cNvPr id="13" name="矩形: 圆角 31"/>
          <p:cNvSpPr/>
          <p:nvPr/>
        </p:nvSpPr>
        <p:spPr>
          <a:xfrm>
            <a:off x="7019290" y="124396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数据生成方法</a:t>
            </a:r>
          </a:p>
        </p:txBody>
      </p:sp>
      <p:sp>
        <p:nvSpPr>
          <p:cNvPr id="15" name="文本框 14"/>
          <p:cNvSpPr txBox="1"/>
          <p:nvPr/>
        </p:nvSpPr>
        <p:spPr>
          <a:xfrm>
            <a:off x="1536700" y="6370955"/>
            <a:ext cx="10655935" cy="330200"/>
          </a:xfrm>
          <a:prstGeom prst="rect">
            <a:avLst/>
          </a:prstGeom>
        </p:spPr>
        <p:txBody>
          <a:bodyPr wrap="square">
            <a:noAutofit/>
          </a:bodyPr>
          <a:lstStyle/>
          <a:p>
            <a:pPr indent="-320040" algn="l" defTabSz="266700" eaLnBrk="0" fontAlgn="base">
              <a:lnSpc>
                <a:spcPct val="143000"/>
              </a:lnSpc>
              <a:spcBef>
                <a:spcPts val="1100"/>
              </a:spcBef>
              <a:spcAft>
                <a:spcPct val="0"/>
              </a:spcAft>
            </a:pPr>
            <a:r>
              <a:rPr lang="en-US" altLang="zh-CN" sz="800" dirty="0">
                <a:solidFill>
                  <a:srgbClr val="000000"/>
                </a:solidFill>
                <a:latin typeface="Times New Roman" panose="02020603050405020304"/>
                <a:ea typeface="Times New Roman" panose="02020603050405020304"/>
              </a:rPr>
              <a:t>[10] ZHENG,TANG, JU  et  al.  Federated Semi-supervised Learning for Medical Image Segmentation with intra-client and inter-client Consistency [C].  2024  IEEE  International  Conference  on  Bioinformatics  and Biomedicine (BIBM), 2024: 4054-4059.</a:t>
            </a:r>
          </a:p>
        </p:txBody>
      </p:sp>
      <p:sp>
        <p:nvSpPr>
          <p:cNvPr id="17" name="文本框 16"/>
          <p:cNvSpPr txBox="1"/>
          <p:nvPr/>
        </p:nvSpPr>
        <p:spPr>
          <a:xfrm>
            <a:off x="6712585" y="1820545"/>
            <a:ext cx="4792345" cy="343598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基于自编码器的方法：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等人的改进提升了混合类型表格数据的生成质量。</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基于GANs的方法：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CGANs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WGAN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，解决了梯度消失和模式崩溃问题。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表格数据GANs：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通过条件采样策略有效处理了表格数据的复杂性问题。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进阶表格GANs：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Zhao</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能更有效处理偏态分布和多样化特征类型。</a:t>
            </a:r>
          </a:p>
        </p:txBody>
      </p:sp>
      <p:cxnSp>
        <p:nvCxnSpPr>
          <p:cNvPr id="36" name="直接连接符 35"/>
          <p:cNvCxnSpPr/>
          <p:nvPr/>
        </p:nvCxnSpPr>
        <p:spPr>
          <a:xfrm>
            <a:off x="6504305" y="137668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方法层面</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数据在本地，模型在中央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的工作流程，以三种不同类型（横向、纵向、迁移）解决特征与样本空间不同重叠程度的分布式训练需求，仅交换模型参数而非原始数据。</a:t>
            </a:r>
          </a:p>
        </p:txBody>
      </p:sp>
      <p:sp>
        <p:nvSpPr>
          <p:cNvPr id="13" name="矩形: 圆角 31"/>
          <p:cNvSpPr/>
          <p:nvPr/>
        </p:nvSpPr>
        <p:spPr>
          <a:xfrm>
            <a:off x="7019290" y="167830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分布式环境应用</a:t>
            </a:r>
          </a:p>
        </p:txBody>
      </p:sp>
      <p:sp>
        <p:nvSpPr>
          <p:cNvPr id="17" name="文本框 16"/>
          <p:cNvSpPr txBox="1"/>
          <p:nvPr/>
        </p:nvSpPr>
        <p:spPr>
          <a:xfrm>
            <a:off x="6712585" y="2254885"/>
            <a:ext cx="4792345" cy="176339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联邦学习在分布式环境中解决了数据孤岛、隐私保护和异构数据处理问题，已广泛应用于医疗、金融等敏感数据领域，同时克服了客户端可靠性和通信效率等技术挑战。</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联邦学习</a:t>
            </a:r>
          </a:p>
        </p:txBody>
      </p:sp>
      <p:pic>
        <p:nvPicPr>
          <p:cNvPr id="8" name="IM 8"/>
          <p:cNvPicPr/>
          <p:nvPr/>
        </p:nvPicPr>
        <p:blipFill>
          <a:blip r:embed="rId3"/>
          <a:srcRect/>
          <a:stretch/>
        </p:blipFill>
        <p:spPr>
          <a:xfrm>
            <a:off x="2552020" y="4159250"/>
            <a:ext cx="3192235" cy="2234565"/>
          </a:xfrm>
          <a:prstGeom prst="rect">
            <a:avLst/>
          </a:prstGeom>
        </p:spPr>
      </p:pic>
      <p:pic>
        <p:nvPicPr>
          <p:cNvPr id="3" name="图片 2"/>
          <p:cNvPicPr>
            <a:picLocks noChangeAspect="1"/>
          </p:cNvPicPr>
          <p:nvPr/>
        </p:nvPicPr>
        <p:blipFill>
          <a:blip r:embed="rId4"/>
          <a:srcRect/>
          <a:stretch/>
        </p:blipFill>
        <p:spPr>
          <a:xfrm>
            <a:off x="6712585" y="4601390"/>
            <a:ext cx="5268595" cy="1026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伪标签生成方法</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该方法基于</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自训练假设</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，通过为未标记数据生成伪标签并结合标记数据训练模型，使用筛选函数保留高置信度样本，并通过平衡参数</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结合监督损失与伪标签损失进行模型优化。</a:t>
            </a: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PU</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Positive and Unlabeled</a:t>
            </a:r>
            <a:r>
              <a:rPr lang="zh-CN" altLang="en-US" b="1" dirty="0">
                <a:latin typeface="微软雅黑" panose="020B0503020204020204" pitchFamily="34" charset="-122"/>
                <a:ea typeface="微软雅黑" panose="020B0503020204020204" pitchFamily="34" charset="-122"/>
              </a:rPr>
              <a:t>）学习</a:t>
            </a:r>
          </a:p>
        </p:txBody>
      </p:sp>
      <p:sp>
        <p:nvSpPr>
          <p:cNvPr id="17" name="文本框 16"/>
          <p:cNvSpPr txBox="1"/>
          <p:nvPr/>
        </p:nvSpPr>
        <p:spPr>
          <a:xfrm>
            <a:off x="6712585" y="2254885"/>
            <a:ext cx="4792345" cy="2306320"/>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学习通过仅使用正例样本和未标记数据构建分类模型，采用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将未标记数据视为负例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的简单策略或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 Bagging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等改进技术，以及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两步法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先识别可靠负样本，再迭代训练分类器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来逐步提升模型性能。</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半监督学习</a:t>
            </a:r>
          </a:p>
        </p:txBody>
      </p:sp>
      <p:graphicFrame>
        <p:nvGraphicFramePr>
          <p:cNvPr id="3" name="对象 2">
            <a:extLst>
              <a:ext uri="{FF2B5EF4-FFF2-40B4-BE49-F238E27FC236}">
                <a16:creationId xmlns:a16="http://schemas.microsoft.com/office/drawing/2014/main" id="{6E2D5617-14AF-4291-AC7F-D412D8B4399A}"/>
              </a:ext>
            </a:extLst>
          </p:cNvPr>
          <p:cNvGraphicFramePr>
            <a:graphicFrameLocks noChangeAspect="1"/>
          </p:cNvGraphicFramePr>
          <p:nvPr>
            <p:extLst>
              <p:ext uri="{D42A27DB-BD31-4B8C-83A1-F6EECF244321}">
                <p14:modId xmlns:p14="http://schemas.microsoft.com/office/powerpoint/2010/main" val="1566518161"/>
              </p:ext>
            </p:extLst>
          </p:nvPr>
        </p:nvGraphicFramePr>
        <p:xfrm>
          <a:off x="2115157" y="4311650"/>
          <a:ext cx="3665275" cy="715010"/>
        </p:xfrm>
        <a:graphic>
          <a:graphicData uri="http://schemas.openxmlformats.org/presentationml/2006/ole">
            <mc:AlternateContent xmlns:mc="http://schemas.openxmlformats.org/markup-compatibility/2006">
              <mc:Choice xmlns:v="urn:schemas-microsoft-com:vml" Requires="v">
                <p:oleObj spid="_x0000_s1449" name="Equation" r:id="rId4" imgW="2578904" imgH="503736" progId="Equation.DSMT4">
                  <p:embed/>
                </p:oleObj>
              </mc:Choice>
              <mc:Fallback>
                <p:oleObj name="Equation" r:id="rId4" imgW="2578904" imgH="503736" progId="Equation.DSMT4">
                  <p:embed/>
                  <p:pic>
                    <p:nvPicPr>
                      <p:cNvPr id="0" name=""/>
                      <p:cNvPicPr/>
                      <p:nvPr/>
                    </p:nvPicPr>
                    <p:blipFill>
                      <a:blip r:embed="rId5"/>
                      <a:stretch>
                        <a:fillRect/>
                      </a:stretch>
                    </p:blipFill>
                    <p:spPr>
                      <a:xfrm>
                        <a:off x="2115157" y="4311650"/>
                        <a:ext cx="3665275" cy="71501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66BD563-6656-4E56-BE8E-102261FC3D7E}"/>
              </a:ext>
            </a:extLst>
          </p:cNvPr>
          <p:cNvGraphicFramePr>
            <a:graphicFrameLocks noChangeAspect="1"/>
          </p:cNvGraphicFramePr>
          <p:nvPr>
            <p:extLst>
              <p:ext uri="{D42A27DB-BD31-4B8C-83A1-F6EECF244321}">
                <p14:modId xmlns:p14="http://schemas.microsoft.com/office/powerpoint/2010/main" val="2670772486"/>
              </p:ext>
            </p:extLst>
          </p:nvPr>
        </p:nvGraphicFramePr>
        <p:xfrm>
          <a:off x="2806828" y="5384720"/>
          <a:ext cx="1860422" cy="530156"/>
        </p:xfrm>
        <a:graphic>
          <a:graphicData uri="http://schemas.openxmlformats.org/presentationml/2006/ole">
            <mc:AlternateContent xmlns:mc="http://schemas.openxmlformats.org/markup-compatibility/2006">
              <mc:Choice xmlns:v="urn:schemas-microsoft-com:vml" Requires="v">
                <p:oleObj spid="_x0000_s1450" name="Equation" r:id="rId6" imgW="907559" imgH="259216" progId="Equation.DSMT4">
                  <p:embed/>
                </p:oleObj>
              </mc:Choice>
              <mc:Fallback>
                <p:oleObj name="Equation" r:id="rId6" imgW="907559" imgH="259216" progId="Equation.DSMT4">
                  <p:embed/>
                  <p:pic>
                    <p:nvPicPr>
                      <p:cNvPr id="0" name=""/>
                      <p:cNvPicPr/>
                      <p:nvPr/>
                    </p:nvPicPr>
                    <p:blipFill>
                      <a:blip r:embed="rId7"/>
                      <a:stretch>
                        <a:fillRect/>
                      </a:stretch>
                    </p:blipFill>
                    <p:spPr>
                      <a:xfrm>
                        <a:off x="2806828" y="5384720"/>
                        <a:ext cx="1860422" cy="530156"/>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B94C6B7-8C7D-495E-85BE-919F55F8D4BB}"/>
              </a:ext>
            </a:extLst>
          </p:cNvPr>
          <p:cNvSpPr txBox="1"/>
          <p:nvPr/>
        </p:nvSpPr>
        <p:spPr>
          <a:xfrm>
            <a:off x="5825492" y="4453375"/>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(2-3)</a:t>
            </a:r>
            <a:endParaRPr lang="zh-CN" altLang="en-US" dirty="0">
              <a:solidFill>
                <a:srgbClr val="FF0000"/>
              </a:solidFill>
            </a:endParaRPr>
          </a:p>
        </p:txBody>
      </p:sp>
      <p:sp>
        <p:nvSpPr>
          <p:cNvPr id="33" name="文本框 32">
            <a:extLst>
              <a:ext uri="{FF2B5EF4-FFF2-40B4-BE49-F238E27FC236}">
                <a16:creationId xmlns:a16="http://schemas.microsoft.com/office/drawing/2014/main" id="{640B2041-0AFE-40E8-918C-F3BEE83D52E2}"/>
              </a:ext>
            </a:extLst>
          </p:cNvPr>
          <p:cNvSpPr txBox="1"/>
          <p:nvPr/>
        </p:nvSpPr>
        <p:spPr>
          <a:xfrm>
            <a:off x="5825492" y="5465132"/>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(2-4)</a:t>
            </a:r>
            <a:endParaRPr lang="zh-CN" altLang="en-US"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DOWSIZE" val="100"/>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SHADOWSIZE" val="100"/>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SHADOWSIZE" val="100"/>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WPP_GENERATEPICTURE" val="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1159</TotalTime>
  <Words>4628</Words>
  <Application>Microsoft Office PowerPoint</Application>
  <PresentationFormat>宽屏</PresentationFormat>
  <Paragraphs>600</Paragraphs>
  <Slides>42</Slides>
  <Notes>1</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42</vt:i4>
      </vt:variant>
    </vt:vector>
  </HeadingPairs>
  <TitlesOfParts>
    <vt:vector size="60" baseType="lpstr">
      <vt:lpstr>OPPOSans B</vt:lpstr>
      <vt:lpstr>OPPOSans L</vt:lpstr>
      <vt:lpstr>OPPOSans R</vt:lpstr>
      <vt:lpstr>Times Newer Roman</vt:lpstr>
      <vt:lpstr>等线</vt:lpstr>
      <vt:lpstr>等线 Light</vt:lpstr>
      <vt:lpstr>汉仪雅酷黑 65W</vt:lpstr>
      <vt:lpstr>思源黑体 CN Light</vt:lpstr>
      <vt:lpstr>思源宋体 Heavy</vt:lpstr>
      <vt:lpstr>宋体</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736</cp:revision>
  <dcterms:created xsi:type="dcterms:W3CDTF">2023-05-11T12:03:00Z</dcterms:created>
  <dcterms:modified xsi:type="dcterms:W3CDTF">2025-05-15T20:18:06Z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